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9" roundtripDataSignature="AMtx7mibLzn7VfNbAw4rA9hOlacFwYoI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bdc4d2cb4d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bdc4d2cb4d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a681ed18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ba681ed183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45" name="Google Shape;145;gba681ed183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56" name="Google Shape;15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67" name="Google Shape;16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 name="Google Shape;19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d48b60b8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gbd48b60b8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 name="Google Shape;230;gbd48b60b8e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d48b60b8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bd48b60b8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bd48b60b8e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a78c83bd3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ba78c83bd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9a46426a4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g79a46426a4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5c964e27_3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be5c964e27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dc4d2cb4d_1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bdc4d2cb4d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dc4d2cb4d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bdc4d2cb4d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dc4d2cb4d_1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gbdc4d2cb4d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d1edb64ad_9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bd1edb64ad_9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d1edb64ad_7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gbd1edb64ad_7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d48b60b8e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bd48b60b8e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deeb6d5c0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gbdeeb6d5c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1edb64ad_13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gbd1edb64ad_13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bd48b60b8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bd48b60b8e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bd48b60b8e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29" name="Google Shape;12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5" name="Shape 15"/>
        <p:cNvGrpSpPr/>
        <p:nvPr/>
      </p:nvGrpSpPr>
      <p:grpSpPr>
        <a:xfrm>
          <a:off x="0" y="0"/>
          <a:ext cx="0" cy="0"/>
          <a:chOff x="0" y="0"/>
          <a:chExt cx="0" cy="0"/>
        </a:xfrm>
      </p:grpSpPr>
      <p:pic>
        <p:nvPicPr>
          <p:cNvPr descr="portada.png" id="16" name="Google Shape;16;p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7" name="Shape 47"/>
        <p:cNvGrpSpPr/>
        <p:nvPr/>
      </p:nvGrpSpPr>
      <p:grpSpPr>
        <a:xfrm>
          <a:off x="0" y="0"/>
          <a:ext cx="0" cy="0"/>
          <a:chOff x="0" y="0"/>
          <a:chExt cx="0" cy="0"/>
        </a:xfrm>
      </p:grpSpPr>
      <p:sp>
        <p:nvSpPr>
          <p:cNvPr id="48" name="Google Shape;48;p19"/>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9"/>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0" name="Google Shape;50;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17" name="Shape 17"/>
        <p:cNvGrpSpPr/>
        <p:nvPr/>
      </p:nvGrpSpPr>
      <p:grpSpPr>
        <a:xfrm>
          <a:off x="0" y="0"/>
          <a:ext cx="0" cy="0"/>
          <a:chOff x="0" y="0"/>
          <a:chExt cx="0" cy="0"/>
        </a:xfrm>
      </p:grpSpPr>
      <p:pic>
        <p:nvPicPr>
          <p:cNvPr descr="interna-con-franja.png" id="18" name="Google Shape;18;p1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9" name="Shape 19"/>
        <p:cNvGrpSpPr/>
        <p:nvPr/>
      </p:nvGrpSpPr>
      <p:grpSpPr>
        <a:xfrm>
          <a:off x="0" y="0"/>
          <a:ext cx="0" cy="0"/>
          <a:chOff x="0" y="0"/>
          <a:chExt cx="0" cy="0"/>
        </a:xfrm>
      </p:grpSpPr>
      <p:pic>
        <p:nvPicPr>
          <p:cNvPr descr="cierre.png" id="20" name="Google Shape;20;p1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21" name="Shape 21"/>
        <p:cNvGrpSpPr/>
        <p:nvPr/>
      </p:nvGrpSpPr>
      <p:grpSpPr>
        <a:xfrm>
          <a:off x="0" y="0"/>
          <a:ext cx="0" cy="0"/>
          <a:chOff x="0" y="0"/>
          <a:chExt cx="0" cy="0"/>
        </a:xfrm>
      </p:grpSpPr>
      <p:pic>
        <p:nvPicPr>
          <p:cNvPr descr="portada-gobierno.png" id="22" name="Google Shape;22;p1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23" name="Shape 23"/>
        <p:cNvGrpSpPr/>
        <p:nvPr/>
      </p:nvGrpSpPr>
      <p:grpSpPr>
        <a:xfrm>
          <a:off x="0" y="0"/>
          <a:ext cx="0" cy="0"/>
          <a:chOff x="0" y="0"/>
          <a:chExt cx="0" cy="0"/>
        </a:xfrm>
      </p:grpSpPr>
      <p:pic>
        <p:nvPicPr>
          <p:cNvPr descr="interna+textura.png" id="24" name="Google Shape;24;p1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25" name="Shape 25"/>
        <p:cNvGrpSpPr/>
        <p:nvPr/>
      </p:nvGrpSpPr>
      <p:grpSpPr>
        <a:xfrm>
          <a:off x="0" y="0"/>
          <a:ext cx="0" cy="0"/>
          <a:chOff x="0" y="0"/>
          <a:chExt cx="0" cy="0"/>
        </a:xfrm>
      </p:grpSpPr>
      <p:pic>
        <p:nvPicPr>
          <p:cNvPr descr="interna-naranja.png" id="26" name="Google Shape;26;p1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7" name="Shape 27"/>
        <p:cNvGrpSpPr/>
        <p:nvPr/>
      </p:nvGrpSpPr>
      <p:grpSpPr>
        <a:xfrm>
          <a:off x="0" y="0"/>
          <a:ext cx="0" cy="0"/>
          <a:chOff x="0" y="0"/>
          <a:chExt cx="0" cy="0"/>
        </a:xfrm>
      </p:grpSpPr>
      <p:sp>
        <p:nvSpPr>
          <p:cNvPr id="28" name="Google Shape;28;p16"/>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30" name="Google Shape;30;p16"/>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1" name="Google Shape;31;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4" name="Shape 34"/>
        <p:cNvGrpSpPr/>
        <p:nvPr/>
      </p:nvGrpSpPr>
      <p:grpSpPr>
        <a:xfrm>
          <a:off x="0" y="0"/>
          <a:ext cx="0" cy="0"/>
          <a:chOff x="0" y="0"/>
          <a:chExt cx="0" cy="0"/>
        </a:xfrm>
      </p:grpSpPr>
      <p:sp>
        <p:nvSpPr>
          <p:cNvPr id="35" name="Google Shape;35;p17"/>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7" name="Google Shape;37;p17"/>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8" name="Google Shape;38;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41" name="Shape 41"/>
        <p:cNvGrpSpPr/>
        <p:nvPr/>
      </p:nvGrpSpPr>
      <p:grpSpPr>
        <a:xfrm>
          <a:off x="0" y="0"/>
          <a:ext cx="0" cy="0"/>
          <a:chOff x="0" y="0"/>
          <a:chExt cx="0" cy="0"/>
        </a:xfrm>
      </p:grpSpPr>
      <p:sp>
        <p:nvSpPr>
          <p:cNvPr id="42" name="Google Shape;42;p1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4" name="Google Shape;44;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ideasfrescas.com.mx/ventajas-de-la-analitica-de-datos-y-big-data-en-las-empres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6.jpg"/><Relationship Id="rId5" Type="http://schemas.openxmlformats.org/officeDocument/2006/relationships/hyperlink" Target="https://www.redagricola.com/cl/la-big-data-esta-revolucionando-la-agricultura-la-cadena-abastecimiento-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jpg"/><Relationship Id="rId4" Type="http://schemas.openxmlformats.org/officeDocument/2006/relationships/image" Target="../media/image2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1.png"/><Relationship Id="rId6" Type="http://schemas.openxmlformats.org/officeDocument/2006/relationships/image" Target="../media/image12.png"/><Relationship Id="rId7"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34.png"/><Relationship Id="rId6" Type="http://schemas.openxmlformats.org/officeDocument/2006/relationships/image" Target="../media/image12.pn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65.png"/><Relationship Id="rId6" Type="http://schemas.openxmlformats.org/officeDocument/2006/relationships/image" Target="../media/image12.png"/><Relationship Id="rId7"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12.png"/><Relationship Id="rId5" Type="http://schemas.openxmlformats.org/officeDocument/2006/relationships/image" Target="../media/image44.png"/><Relationship Id="rId6" Type="http://schemas.openxmlformats.org/officeDocument/2006/relationships/image" Target="../media/image38.png"/><Relationship Id="rId7" Type="http://schemas.openxmlformats.org/officeDocument/2006/relationships/image" Target="../media/image47.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s://www.google.com/search?q=datos&amp;sxsrf=ALeKk03fMyJfjAvVAAT2mOe71Qu-odWtew:1613533276520&amp;source=lnms&amp;tbm=isch&amp;sa=X&amp;ved=2ahUKEwi_xZ7u_-_uAhWBslkKHStfDzsQ_AUoAXoECAwQAw&amp;biw=1366&amp;bih=657#imgrc=PfOBYWYUyoIRBM&amp;imgdii=5M30s9v0FCne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12.png"/><Relationship Id="rId5" Type="http://schemas.openxmlformats.org/officeDocument/2006/relationships/image" Target="../media/image43.png"/><Relationship Id="rId6"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12.png"/><Relationship Id="rId5" Type="http://schemas.openxmlformats.org/officeDocument/2006/relationships/image" Target="../media/image51.png"/><Relationship Id="rId6"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48.png"/><Relationship Id="rId5"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0.png"/><Relationship Id="rId7"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59.png"/><Relationship Id="rId5"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61.png"/><Relationship Id="rId7" Type="http://schemas.openxmlformats.org/officeDocument/2006/relationships/image" Target="../media/image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robinjoot/proyecto-formativo-.git" TargetMode="External"/><Relationship Id="rId4" Type="http://schemas.openxmlformats.org/officeDocument/2006/relationships/hyperlink" Target="https://github.com/robinjoot/proyecto-formativo-.git" TargetMode="External"/><Relationship Id="rId5" Type="http://schemas.openxmlformats.org/officeDocument/2006/relationships/hyperlink" Target="https://drive.google.com/drive/folders/1JwA2oeB9n7xlt4O457IWNo1z93U3f7tL?usp=sharing" TargetMode="External"/><Relationship Id="rId6" Type="http://schemas.openxmlformats.org/officeDocument/2006/relationships/hyperlink" Target="https://drive.google.com/drive/folders/1JwA2oeB9n7xlt4O457IWNo1z93U3f7tL?usp=sharing" TargetMode="External"/><Relationship Id="rId7" Type="http://schemas.openxmlformats.org/officeDocument/2006/relationships/image" Target="../media/image12.png"/><Relationship Id="rId8"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hyperlink" Target="https://www.google.com/search?q=datos&amp;sxsrf=ALeKk03fMyJfjAvVAAT2mOe71Qu-odWtew:1613533276520&amp;source=lnms&amp;tbm=isch&amp;sa=X&amp;ved=2ahUKEwi_xZ7u_-_uAhWBslkKHStfDzsQ_AUoAXoECAwQAw&amp;biw=1366&amp;bih=657#imgrc=5M30s9v0FCneoM&amp;imgdii=PfOBYWYUyoIRB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8.jpg"/><Relationship Id="rId6" Type="http://schemas.openxmlformats.org/officeDocument/2006/relationships/image" Target="../media/image67.jp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bdc4d2cb4d_1_5"/>
          <p:cNvSpPr txBox="1"/>
          <p:nvPr/>
        </p:nvSpPr>
        <p:spPr>
          <a:xfrm>
            <a:off x="1570892" y="912949"/>
            <a:ext cx="64947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400" u="none" cap="none" strike="noStrike">
                <a:solidFill>
                  <a:srgbClr val="FF0000"/>
                </a:solidFill>
                <a:latin typeface="Aharoni"/>
                <a:ea typeface="Aharoni"/>
                <a:cs typeface="Aharoni"/>
                <a:sym typeface="Aharoni"/>
              </a:rPr>
              <a:t>PROYECTO:</a:t>
            </a:r>
            <a:r>
              <a:rPr b="1" i="0" lang="es-CO" sz="1400" u="none" cap="none" strike="noStrike">
                <a:solidFill>
                  <a:srgbClr val="000000"/>
                </a:solidFill>
                <a:latin typeface="Aharoni"/>
                <a:ea typeface="Aharoni"/>
                <a:cs typeface="Aharoni"/>
                <a:sym typeface="Aharoni"/>
              </a:rPr>
              <a:t> </a:t>
            </a:r>
            <a:r>
              <a:rPr b="1" lang="es-CO">
                <a:solidFill>
                  <a:schemeClr val="dk1"/>
                </a:solidFill>
                <a:latin typeface="Aharoni"/>
                <a:ea typeface="Aharoni"/>
                <a:cs typeface="Aharoni"/>
                <a:sym typeface="Aharoni"/>
              </a:rPr>
              <a:t>Análisis big data de la producción del café en colombia utilizando técnicas y procedimientos de los lenguajes Python y R para la construcción de un modelo de regresión lineal</a:t>
            </a:r>
            <a:endParaRPr b="1">
              <a:solidFill>
                <a:schemeClr val="dk1"/>
              </a:solidFill>
              <a:latin typeface="Aharoni"/>
              <a:ea typeface="Aharoni"/>
              <a:cs typeface="Aharoni"/>
              <a:sym typeface="Aharoni"/>
            </a:endParaRPr>
          </a:p>
          <a:p>
            <a:pPr indent="0" lvl="0" marL="0" marR="0" rtl="0" algn="l">
              <a:lnSpc>
                <a:spcPct val="100000"/>
              </a:lnSpc>
              <a:spcBef>
                <a:spcPts val="0"/>
              </a:spcBef>
              <a:spcAft>
                <a:spcPts val="0"/>
              </a:spcAft>
              <a:buNone/>
            </a:pPr>
            <a:r>
              <a:t/>
            </a:r>
            <a:endParaRPr b="1">
              <a:latin typeface="Aharoni"/>
              <a:ea typeface="Aharoni"/>
              <a:cs typeface="Aharoni"/>
              <a:sym typeface="Aharoni"/>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haroni"/>
              <a:ea typeface="Aharoni"/>
              <a:cs typeface="Aharoni"/>
              <a:sym typeface="Aharoni"/>
            </a:endParaRPr>
          </a:p>
        </p:txBody>
      </p:sp>
      <p:sp>
        <p:nvSpPr>
          <p:cNvPr id="58" name="Google Shape;58;gbdc4d2cb4d_1_5"/>
          <p:cNvSpPr txBox="1"/>
          <p:nvPr/>
        </p:nvSpPr>
        <p:spPr>
          <a:xfrm>
            <a:off x="726830" y="2795221"/>
            <a:ext cx="35874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haroni"/>
              <a:ea typeface="Aharoni"/>
              <a:cs typeface="Aharoni"/>
              <a:sym typeface="Aharoni"/>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haroni"/>
              <a:ea typeface="Aharoni"/>
              <a:cs typeface="Aharoni"/>
              <a:sym typeface="Aharoni"/>
            </a:endParaRPr>
          </a:p>
        </p:txBody>
      </p:sp>
      <p:sp>
        <p:nvSpPr>
          <p:cNvPr id="59" name="Google Shape;59;gbdc4d2cb4d_1_5"/>
          <p:cNvSpPr txBox="1"/>
          <p:nvPr/>
        </p:nvSpPr>
        <p:spPr>
          <a:xfrm>
            <a:off x="801380" y="1736959"/>
            <a:ext cx="6049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400" u="none" cap="none" strike="noStrike">
                <a:solidFill>
                  <a:srgbClr val="FF0000"/>
                </a:solidFill>
                <a:latin typeface="Aharoni"/>
                <a:ea typeface="Aharoni"/>
                <a:cs typeface="Aharoni"/>
                <a:sym typeface="Aharoni"/>
              </a:rPr>
              <a:t>Técnico: </a:t>
            </a:r>
            <a:r>
              <a:rPr b="1" i="0" lang="es-CO" sz="1400" u="none" cap="none" strike="noStrike">
                <a:solidFill>
                  <a:srgbClr val="000000"/>
                </a:solidFill>
                <a:latin typeface="Aharoni"/>
                <a:ea typeface="Aharoni"/>
                <a:cs typeface="Aharoni"/>
                <a:sym typeface="Aharoni"/>
              </a:rPr>
              <a:t>Programación para analítica de datos</a:t>
            </a:r>
            <a:endParaRPr b="1"/>
          </a:p>
        </p:txBody>
      </p:sp>
      <p:sp>
        <p:nvSpPr>
          <p:cNvPr id="60" name="Google Shape;60;gbdc4d2cb4d_1_5"/>
          <p:cNvSpPr txBox="1"/>
          <p:nvPr/>
        </p:nvSpPr>
        <p:spPr>
          <a:xfrm>
            <a:off x="801369" y="3638174"/>
            <a:ext cx="5087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400" u="none" cap="none" strike="noStrike">
                <a:solidFill>
                  <a:srgbClr val="FF0000"/>
                </a:solidFill>
                <a:latin typeface="Aharoni"/>
                <a:ea typeface="Aharoni"/>
                <a:cs typeface="Aharoni"/>
                <a:sym typeface="Aharoni"/>
              </a:rPr>
              <a:t>Departamento: </a:t>
            </a:r>
            <a:r>
              <a:rPr b="1" i="0" lang="es-CO" sz="1400" u="none" cap="none" strike="noStrike">
                <a:solidFill>
                  <a:srgbClr val="000000"/>
                </a:solidFill>
                <a:latin typeface="Aharoni"/>
                <a:ea typeface="Aharoni"/>
                <a:cs typeface="Aharoni"/>
                <a:sym typeface="Aharoni"/>
              </a:rPr>
              <a:t>Valle del Cauca</a:t>
            </a:r>
            <a:endParaRPr b="1"/>
          </a:p>
          <a:p>
            <a:pPr indent="0" lvl="0" marL="0" marR="0" rtl="0" algn="l">
              <a:lnSpc>
                <a:spcPct val="100000"/>
              </a:lnSpc>
              <a:spcBef>
                <a:spcPts val="0"/>
              </a:spcBef>
              <a:spcAft>
                <a:spcPts val="0"/>
              </a:spcAft>
              <a:buNone/>
            </a:pPr>
            <a:r>
              <a:rPr b="1" i="0" lang="es-CO" sz="1400" u="none" cap="none" strike="noStrike">
                <a:solidFill>
                  <a:srgbClr val="000000"/>
                </a:solidFill>
                <a:latin typeface="Aharoni"/>
                <a:ea typeface="Aharoni"/>
                <a:cs typeface="Aharoni"/>
                <a:sym typeface="Aharoni"/>
              </a:rPr>
              <a:t>Servicio Nacional de Aprendizaje  </a:t>
            </a:r>
            <a:endParaRPr b="1"/>
          </a:p>
        </p:txBody>
      </p:sp>
      <p:pic>
        <p:nvPicPr>
          <p:cNvPr id="61" name="Google Shape;61;gbdc4d2cb4d_1_5"/>
          <p:cNvPicPr preferRelativeResize="0"/>
          <p:nvPr/>
        </p:nvPicPr>
        <p:blipFill rotWithShape="1">
          <a:blip r:embed="rId3">
            <a:alphaModFix/>
          </a:blip>
          <a:srcRect b="0" l="0" r="0" t="0"/>
          <a:stretch/>
        </p:blipFill>
        <p:spPr>
          <a:xfrm>
            <a:off x="5507725" y="2070651"/>
            <a:ext cx="3484350" cy="2064800"/>
          </a:xfrm>
          <a:prstGeom prst="rect">
            <a:avLst/>
          </a:prstGeom>
          <a:noFill/>
          <a:ln>
            <a:noFill/>
          </a:ln>
        </p:spPr>
      </p:pic>
      <p:sp>
        <p:nvSpPr>
          <p:cNvPr id="62" name="Google Shape;62;gbdc4d2cb4d_1_5"/>
          <p:cNvSpPr txBox="1"/>
          <p:nvPr/>
        </p:nvSpPr>
        <p:spPr>
          <a:xfrm>
            <a:off x="5889065" y="4161375"/>
            <a:ext cx="2592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700" u="sng" cap="none" strike="noStrike">
                <a:solidFill>
                  <a:srgbClr val="000000"/>
                </a:solidFill>
                <a:latin typeface="Arial"/>
                <a:ea typeface="Arial"/>
                <a:cs typeface="Arial"/>
                <a:sym typeface="Arial"/>
                <a:hlinkClick r:id="rId4">
                  <a:extLst>
                    <a:ext uri="{A12FA001-AC4F-418D-AE19-62706E023703}">
                      <ahyp:hlinkClr val="tx"/>
                    </a:ext>
                  </a:extLst>
                </a:hlinkClick>
              </a:rPr>
              <a:t>http://ideasfrescas.com.mx/ventajas-de-la-analitica-de-datos-y-big-data-en-las-empresas/</a:t>
            </a:r>
            <a:r>
              <a:rPr b="0" i="0" lang="es-CO" sz="700" u="none" cap="none" strike="noStrike">
                <a:solidFill>
                  <a:srgbClr val="000000"/>
                </a:solidFill>
                <a:latin typeface="Arial"/>
                <a:ea typeface="Arial"/>
                <a:cs typeface="Arial"/>
                <a:sym typeface="Arial"/>
              </a:rPr>
              <a:t> </a:t>
            </a:r>
            <a:endParaRPr sz="1100"/>
          </a:p>
        </p:txBody>
      </p:sp>
      <p:sp>
        <p:nvSpPr>
          <p:cNvPr id="63" name="Google Shape;63;gbdc4d2cb4d_1_5"/>
          <p:cNvSpPr txBox="1"/>
          <p:nvPr/>
        </p:nvSpPr>
        <p:spPr>
          <a:xfrm>
            <a:off x="801375" y="2160675"/>
            <a:ext cx="508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a:solidFill>
                  <a:srgbClr val="FF0000"/>
                </a:solidFill>
                <a:latin typeface="Aharoni"/>
                <a:ea typeface="Aharoni"/>
                <a:cs typeface="Aharoni"/>
                <a:sym typeface="Aharoni"/>
              </a:rPr>
              <a:t>Integrantes: </a:t>
            </a:r>
            <a:r>
              <a:rPr b="1" lang="es-CO">
                <a:solidFill>
                  <a:schemeClr val="dk1"/>
                </a:solidFill>
                <a:latin typeface="Aharoni"/>
                <a:ea typeface="Aharoni"/>
                <a:cs typeface="Aharoni"/>
                <a:sym typeface="Aharoni"/>
              </a:rPr>
              <a:t>Alejandra Rentería Tenorio, Chadia Vanessa Jiménez, Hugo Santacruz, Jean Paul Benítez, Juan Pablo Serrano Rodríguez, Leidy Katerine Benavidez, Leidy Paola Rodallega, Paula Valentina Vargas, Santiago Giraldo, Tatiana Nieto</a:t>
            </a:r>
            <a:endParaRPr b="1">
              <a:solidFill>
                <a:schemeClr val="dk1"/>
              </a:solidFill>
              <a:latin typeface="Aharoni"/>
              <a:ea typeface="Aharoni"/>
              <a:cs typeface="Aharoni"/>
              <a:sym typeface="Aharoni"/>
            </a:endParaRPr>
          </a:p>
          <a:p>
            <a:pPr indent="0" lvl="0" marL="0" rtl="0" algn="l">
              <a:spcBef>
                <a:spcPts val="0"/>
              </a:spcBef>
              <a:spcAft>
                <a:spcPts val="0"/>
              </a:spcAft>
              <a:buNone/>
            </a:pPr>
            <a:r>
              <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822"/>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ba681ed183_0_14"/>
          <p:cNvSpPr txBox="1"/>
          <p:nvPr/>
        </p:nvSpPr>
        <p:spPr>
          <a:xfrm>
            <a:off x="2073348" y="197340"/>
            <a:ext cx="49974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ALCANCE DEL PROYECTO</a:t>
            </a:r>
            <a:endParaRPr b="0" i="0" sz="1400" u="none" cap="none" strike="noStrike">
              <a:solidFill>
                <a:srgbClr val="000000"/>
              </a:solidFill>
              <a:latin typeface="Arial"/>
              <a:ea typeface="Arial"/>
              <a:cs typeface="Arial"/>
              <a:sym typeface="Arial"/>
            </a:endParaRPr>
          </a:p>
        </p:txBody>
      </p:sp>
      <p:pic>
        <p:nvPicPr>
          <p:cNvPr id="148" name="Google Shape;148;gba681ed183_0_14"/>
          <p:cNvPicPr preferRelativeResize="0"/>
          <p:nvPr/>
        </p:nvPicPr>
        <p:blipFill rotWithShape="1">
          <a:blip r:embed="rId3">
            <a:alphaModFix/>
          </a:blip>
          <a:srcRect b="0" l="0" r="0" t="0"/>
          <a:stretch/>
        </p:blipFill>
        <p:spPr>
          <a:xfrm>
            <a:off x="131125" y="4869960"/>
            <a:ext cx="257175" cy="142875"/>
          </a:xfrm>
          <a:prstGeom prst="rect">
            <a:avLst/>
          </a:prstGeom>
          <a:noFill/>
          <a:ln>
            <a:noFill/>
          </a:ln>
        </p:spPr>
      </p:pic>
      <p:sp>
        <p:nvSpPr>
          <p:cNvPr id="149" name="Google Shape;149;gba681ed183_0_14"/>
          <p:cNvSpPr txBox="1"/>
          <p:nvPr/>
        </p:nvSpPr>
        <p:spPr>
          <a:xfrm>
            <a:off x="1801900" y="1099800"/>
            <a:ext cx="207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0" name="Google Shape;150;gba681ed183_0_14"/>
          <p:cNvSpPr txBox="1"/>
          <p:nvPr/>
        </p:nvSpPr>
        <p:spPr>
          <a:xfrm>
            <a:off x="618700" y="1773325"/>
            <a:ext cx="3256200" cy="255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Para alcanzar la meta que es aumentar el índice de rendimiento en el café en colombia es necesario identificar las causas que influyen en este factor y para eso se usarán herramientas del análisis de datos que permitirán recolectar información de la producción del café, lo que nos dará como resultado un modelo predictivo que representa la correlación de estas variable</a:t>
            </a:r>
            <a:endParaRPr b="0" i="0" sz="1400" u="none" cap="none" strike="noStrike">
              <a:solidFill>
                <a:srgbClr val="000000"/>
              </a:solidFill>
              <a:latin typeface="Arial"/>
              <a:ea typeface="Arial"/>
              <a:cs typeface="Arial"/>
              <a:sym typeface="Arial"/>
            </a:endParaRPr>
          </a:p>
        </p:txBody>
      </p:sp>
      <p:pic>
        <p:nvPicPr>
          <p:cNvPr id="151" name="Google Shape;151;gba681ed183_0_14"/>
          <p:cNvPicPr preferRelativeResize="0"/>
          <p:nvPr/>
        </p:nvPicPr>
        <p:blipFill rotWithShape="1">
          <a:blip r:embed="rId4">
            <a:alphaModFix/>
          </a:blip>
          <a:srcRect b="0" l="0" r="0" t="0"/>
          <a:stretch/>
        </p:blipFill>
        <p:spPr>
          <a:xfrm>
            <a:off x="4309475" y="1469474"/>
            <a:ext cx="4238525" cy="3162825"/>
          </a:xfrm>
          <a:prstGeom prst="rect">
            <a:avLst/>
          </a:prstGeom>
          <a:noFill/>
          <a:ln>
            <a:noFill/>
          </a:ln>
        </p:spPr>
      </p:pic>
      <p:sp>
        <p:nvSpPr>
          <p:cNvPr id="152" name="Google Shape;152;gba681ed183_0_14"/>
          <p:cNvSpPr txBox="1"/>
          <p:nvPr/>
        </p:nvSpPr>
        <p:spPr>
          <a:xfrm>
            <a:off x="4309538" y="4632300"/>
            <a:ext cx="4238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CO" sz="900" u="sng" cap="none" strike="noStrike">
                <a:solidFill>
                  <a:schemeClr val="hlink"/>
                </a:solidFill>
                <a:latin typeface="Calibri"/>
                <a:ea typeface="Calibri"/>
                <a:cs typeface="Calibri"/>
                <a:sym typeface="Calibri"/>
                <a:hlinkClick r:id="rId5"/>
              </a:rPr>
              <a:t>https://www.redagricola.com/cl/la-big-data-esta-revolucionando-la-agricultura-la-cadena-abastecimiento-2/</a:t>
            </a:r>
            <a:r>
              <a:rPr b="0" i="0" lang="es-CO" sz="900" u="none" cap="none" strike="noStrike">
                <a:solidFill>
                  <a:srgbClr val="00FFFF"/>
                </a:solidFill>
                <a:latin typeface="Calibri"/>
                <a:ea typeface="Calibri"/>
                <a:cs typeface="Calibri"/>
                <a:sym typeface="Calibri"/>
              </a:rPr>
              <a:t> </a:t>
            </a:r>
            <a:endParaRPr b="0" i="0" sz="900" u="none" cap="none" strike="noStrike">
              <a:solidFill>
                <a:srgbClr val="00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Image result for agricultura en la big data dibujo" id="158" name="Google Shape;158;p26"/>
          <p:cNvPicPr preferRelativeResize="0"/>
          <p:nvPr/>
        </p:nvPicPr>
        <p:blipFill rotWithShape="1">
          <a:blip r:embed="rId3">
            <a:alphaModFix/>
          </a:blip>
          <a:srcRect b="0" l="0" r="0" t="0"/>
          <a:stretch/>
        </p:blipFill>
        <p:spPr>
          <a:xfrm>
            <a:off x="4758757" y="1458027"/>
            <a:ext cx="4189797" cy="2829651"/>
          </a:xfrm>
          <a:prstGeom prst="rect">
            <a:avLst/>
          </a:prstGeom>
          <a:noFill/>
          <a:ln>
            <a:noFill/>
          </a:ln>
          <a:effectLst>
            <a:outerShdw blurRad="292100" rotWithShape="0" algn="tl" dir="2700000" dist="139700">
              <a:srgbClr val="333333">
                <a:alpha val="64313"/>
              </a:srgbClr>
            </a:outerShdw>
          </a:effectLst>
        </p:spPr>
      </p:pic>
      <p:sp>
        <p:nvSpPr>
          <p:cNvPr id="159" name="Google Shape;159;p26"/>
          <p:cNvSpPr txBox="1"/>
          <p:nvPr/>
        </p:nvSpPr>
        <p:spPr>
          <a:xfrm>
            <a:off x="2775096" y="70883"/>
            <a:ext cx="3795900" cy="9543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BENEFICIARIOS DEL PROYECTO</a:t>
            </a:r>
            <a:endParaRPr b="0" i="0" sz="1400" u="none" cap="none" strike="noStrike">
              <a:solidFill>
                <a:srgbClr val="000000"/>
              </a:solidFill>
              <a:latin typeface="Arial"/>
              <a:ea typeface="Arial"/>
              <a:cs typeface="Arial"/>
              <a:sym typeface="Arial"/>
            </a:endParaRPr>
          </a:p>
        </p:txBody>
      </p:sp>
      <p:pic>
        <p:nvPicPr>
          <p:cNvPr descr="Image result for campesinos colombianos dibujo" id="160" name="Google Shape;160;p26"/>
          <p:cNvPicPr preferRelativeResize="0"/>
          <p:nvPr/>
        </p:nvPicPr>
        <p:blipFill rotWithShape="1">
          <a:blip r:embed="rId4">
            <a:alphaModFix/>
          </a:blip>
          <a:srcRect b="0" l="0" r="0" t="0"/>
          <a:stretch/>
        </p:blipFill>
        <p:spPr>
          <a:xfrm>
            <a:off x="5835909" y="2284031"/>
            <a:ext cx="3005470" cy="2003647"/>
          </a:xfrm>
          <a:prstGeom prst="rect">
            <a:avLst/>
          </a:prstGeom>
          <a:noFill/>
          <a:ln>
            <a:noFill/>
          </a:ln>
        </p:spPr>
      </p:pic>
      <p:pic>
        <p:nvPicPr>
          <p:cNvPr id="161" name="Google Shape;161;p26"/>
          <p:cNvPicPr preferRelativeResize="0"/>
          <p:nvPr/>
        </p:nvPicPr>
        <p:blipFill rotWithShape="1">
          <a:blip r:embed="rId5">
            <a:alphaModFix/>
          </a:blip>
          <a:srcRect b="0" l="0" r="0" t="0"/>
          <a:stretch/>
        </p:blipFill>
        <p:spPr>
          <a:xfrm>
            <a:off x="99800" y="4848970"/>
            <a:ext cx="257175" cy="187050"/>
          </a:xfrm>
          <a:prstGeom prst="rect">
            <a:avLst/>
          </a:prstGeom>
          <a:noFill/>
          <a:ln>
            <a:noFill/>
          </a:ln>
        </p:spPr>
      </p:pic>
      <p:pic>
        <p:nvPicPr>
          <p:cNvPr id="162" name="Google Shape;162;p26"/>
          <p:cNvPicPr preferRelativeResize="0"/>
          <p:nvPr/>
        </p:nvPicPr>
        <p:blipFill rotWithShape="1">
          <a:blip r:embed="rId5">
            <a:alphaModFix/>
          </a:blip>
          <a:srcRect b="0" l="0" r="0" t="0"/>
          <a:stretch/>
        </p:blipFill>
        <p:spPr>
          <a:xfrm>
            <a:off x="8886825" y="1087620"/>
            <a:ext cx="257175" cy="187050"/>
          </a:xfrm>
          <a:prstGeom prst="rect">
            <a:avLst/>
          </a:prstGeom>
          <a:noFill/>
          <a:ln>
            <a:noFill/>
          </a:ln>
        </p:spPr>
      </p:pic>
      <p:sp>
        <p:nvSpPr>
          <p:cNvPr id="163" name="Google Shape;163;p26"/>
          <p:cNvSpPr txBox="1"/>
          <p:nvPr/>
        </p:nvSpPr>
        <p:spPr>
          <a:xfrm>
            <a:off x="203575" y="1799625"/>
            <a:ext cx="42327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CO" sz="1400" u="none" cap="none" strike="noStrike">
                <a:solidFill>
                  <a:srgbClr val="000000"/>
                </a:solidFill>
              </a:rPr>
              <a:t>Los mas beneficiados seran los camp</a:t>
            </a:r>
            <a:r>
              <a:rPr lang="es-CO"/>
              <a:t>esinos y </a:t>
            </a:r>
            <a:r>
              <a:rPr i="0" lang="es-CO" sz="1400" u="none" cap="none" strike="noStrike">
                <a:solidFill>
                  <a:srgbClr val="000000"/>
                </a:solidFill>
              </a:rPr>
              <a:t>estudiantes , que obtendrán más conocimientos sobre la creación de futuras tecnologías para la mejora del rendimiento  del café, Esto dará beneficios económicos y tecnológicos, para extracción de los datos del café y agrandar la cultura cafetera, con la mejora del conocimiento de los cultivos del café en Colombia con la big data, y hacer más accesible las tecnologías futuras.</a:t>
            </a:r>
            <a:endParaRPr i="0" sz="1400" u="none" cap="none" strike="noStrike">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3">
            <a:alphaModFix/>
          </a:blip>
          <a:srcRect b="0" l="0" r="0" t="0"/>
          <a:stretch/>
        </p:blipFill>
        <p:spPr>
          <a:xfrm>
            <a:off x="3514375" y="3943923"/>
            <a:ext cx="994100" cy="1154457"/>
          </a:xfrm>
          <a:prstGeom prst="rect">
            <a:avLst/>
          </a:prstGeom>
          <a:noFill/>
          <a:ln>
            <a:noFill/>
          </a:ln>
        </p:spPr>
      </p:pic>
      <p:sp>
        <p:nvSpPr>
          <p:cNvPr id="170" name="Google Shape;170;p27"/>
          <p:cNvSpPr txBox="1"/>
          <p:nvPr/>
        </p:nvSpPr>
        <p:spPr>
          <a:xfrm>
            <a:off x="219878" y="1910611"/>
            <a:ext cx="3444900" cy="2678100"/>
          </a:xfrm>
          <a:prstGeom prst="rect">
            <a:avLst/>
          </a:prstGeom>
          <a:noFill/>
          <a:ln>
            <a:noFill/>
          </a:ln>
        </p:spPr>
        <p:txBody>
          <a:bodyPr anchorCtr="0" anchor="t" bIns="45700" lIns="91425" spcFirstLastPara="1" rIns="91425" wrap="square" tIns="45700">
            <a:spAutoFit/>
          </a:bodyPr>
          <a:lstStyle/>
          <a:p>
            <a:pPr indent="-292100" lvl="0" marL="457200" marR="0" rtl="0" algn="l">
              <a:lnSpc>
                <a:spcPct val="100000"/>
              </a:lnSpc>
              <a:spcBef>
                <a:spcPts val="0"/>
              </a:spcBef>
              <a:spcAft>
                <a:spcPts val="0"/>
              </a:spcAft>
              <a:buClr>
                <a:srgbClr val="000000"/>
              </a:buClr>
              <a:buSzPts val="1000"/>
              <a:buFont typeface="Arial"/>
              <a:buChar char="●"/>
            </a:pPr>
            <a:r>
              <a:rPr b="0" i="0" lang="es-CO" sz="1400" u="none" cap="none" strike="noStrike">
                <a:solidFill>
                  <a:srgbClr val="000000"/>
                </a:solidFill>
                <a:latin typeface="Arial"/>
                <a:ea typeface="Arial"/>
                <a:cs typeface="Arial"/>
                <a:sym typeface="Arial"/>
              </a:rPr>
              <a:t>Aporta al PIB nacional</a:t>
            </a:r>
            <a:endParaRPr b="0" i="0" sz="14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s-CO" sz="1400" u="none" cap="none" strike="noStrike">
                <a:solidFill>
                  <a:srgbClr val="000000"/>
                </a:solidFill>
                <a:latin typeface="Arial"/>
                <a:ea typeface="Arial"/>
                <a:cs typeface="Arial"/>
                <a:sym typeface="Arial"/>
              </a:rPr>
              <a:t>Brinda garantía de compra y venta de la cosecha a todos los caficultores colombianos. </a:t>
            </a:r>
            <a:endParaRPr b="0" i="0" sz="14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lang="es-CO"/>
              <a:t>crear </a:t>
            </a:r>
            <a:r>
              <a:rPr b="0" i="0" lang="es-CO" sz="1400" u="none" cap="none" strike="noStrike">
                <a:solidFill>
                  <a:srgbClr val="000000"/>
                </a:solidFill>
                <a:latin typeface="Arial"/>
                <a:ea typeface="Arial"/>
                <a:cs typeface="Arial"/>
                <a:sym typeface="Arial"/>
              </a:rPr>
              <a:t>movimiento cooperativo caficultor a la comercialización del grano, capacitación de sus asociados, prestación de servicios y modernización de sistemas de información y control.</a:t>
            </a:r>
            <a:endParaRPr b="0" i="0" sz="14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s-CO" sz="1400" u="none" cap="none" strike="noStrike">
                <a:solidFill>
                  <a:srgbClr val="000000"/>
                </a:solidFill>
                <a:latin typeface="Arial"/>
                <a:ea typeface="Arial"/>
                <a:cs typeface="Arial"/>
                <a:sym typeface="Arial"/>
              </a:rPr>
              <a:t>Genera empleos directos e indirectos en el sector agrícola</a:t>
            </a:r>
            <a:endParaRPr b="0" i="0" sz="1400" u="none" cap="none" strike="noStrike">
              <a:solidFill>
                <a:srgbClr val="000000"/>
              </a:solidFill>
              <a:latin typeface="Arial"/>
              <a:ea typeface="Arial"/>
              <a:cs typeface="Arial"/>
              <a:sym typeface="Arial"/>
            </a:endParaRPr>
          </a:p>
        </p:txBody>
      </p:sp>
      <p:sp>
        <p:nvSpPr>
          <p:cNvPr id="171" name="Google Shape;171;p27"/>
          <p:cNvSpPr txBox="1"/>
          <p:nvPr/>
        </p:nvSpPr>
        <p:spPr>
          <a:xfrm>
            <a:off x="928578" y="1431851"/>
            <a:ext cx="2317898" cy="307777"/>
          </a:xfrm>
          <a:prstGeom prst="rect">
            <a:avLst/>
          </a:prstGeom>
          <a:no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ECONÓMICO</a:t>
            </a:r>
            <a:endParaRPr b="0" i="0" sz="1400" u="none" cap="none" strike="noStrike">
              <a:solidFill>
                <a:srgbClr val="000000"/>
              </a:solidFill>
              <a:latin typeface="Arial"/>
              <a:ea typeface="Arial"/>
              <a:cs typeface="Arial"/>
              <a:sym typeface="Arial"/>
            </a:endParaRPr>
          </a:p>
        </p:txBody>
      </p:sp>
      <p:sp>
        <p:nvSpPr>
          <p:cNvPr id="172" name="Google Shape;172;p27"/>
          <p:cNvSpPr txBox="1"/>
          <p:nvPr/>
        </p:nvSpPr>
        <p:spPr>
          <a:xfrm>
            <a:off x="5256028" y="1431851"/>
            <a:ext cx="2502195" cy="307777"/>
          </a:xfrm>
          <a:prstGeom prst="rect">
            <a:avLst/>
          </a:prstGeom>
          <a:no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TECNOLÓGICO</a:t>
            </a:r>
            <a:endParaRPr b="0" i="0" sz="1400" u="none" cap="none" strike="noStrike">
              <a:solidFill>
                <a:srgbClr val="000000"/>
              </a:solidFill>
              <a:latin typeface="Arial"/>
              <a:ea typeface="Arial"/>
              <a:cs typeface="Arial"/>
              <a:sym typeface="Arial"/>
            </a:endParaRPr>
          </a:p>
        </p:txBody>
      </p:sp>
      <p:sp>
        <p:nvSpPr>
          <p:cNvPr id="173" name="Google Shape;173;p27"/>
          <p:cNvSpPr txBox="1"/>
          <p:nvPr/>
        </p:nvSpPr>
        <p:spPr>
          <a:xfrm>
            <a:off x="4784652" y="2020186"/>
            <a:ext cx="3444900" cy="1600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El sector agrícola está combinando  las tecnologías de análisis  en los cultivos para medir con precisión la multitud de variables que se desprende de la preparación de datos, logrando así mejorar la producción y el rendimiento del café.</a:t>
            </a:r>
            <a:endParaRPr b="0" i="0" sz="1400" u="none" cap="none" strike="noStrike">
              <a:solidFill>
                <a:srgbClr val="000000"/>
              </a:solidFill>
              <a:latin typeface="Arial"/>
              <a:ea typeface="Arial"/>
              <a:cs typeface="Arial"/>
              <a:sym typeface="Arial"/>
            </a:endParaRPr>
          </a:p>
        </p:txBody>
      </p:sp>
      <p:sp>
        <p:nvSpPr>
          <p:cNvPr id="174" name="Google Shape;174;p27"/>
          <p:cNvSpPr txBox="1"/>
          <p:nvPr/>
        </p:nvSpPr>
        <p:spPr>
          <a:xfrm>
            <a:off x="2261191" y="184048"/>
            <a:ext cx="5046921"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IMPACTOS DEL PROYECTO</a:t>
            </a:r>
            <a:endParaRPr b="0" i="0" sz="1400" u="none" cap="none" strike="noStrike">
              <a:solidFill>
                <a:srgbClr val="000000"/>
              </a:solidFill>
              <a:latin typeface="Arial"/>
              <a:ea typeface="Arial"/>
              <a:cs typeface="Arial"/>
              <a:sym typeface="Arial"/>
            </a:endParaRPr>
          </a:p>
        </p:txBody>
      </p:sp>
      <p:pic>
        <p:nvPicPr>
          <p:cNvPr id="175" name="Google Shape;175;p27"/>
          <p:cNvPicPr preferRelativeResize="0"/>
          <p:nvPr/>
        </p:nvPicPr>
        <p:blipFill rotWithShape="1">
          <a:blip r:embed="rId4">
            <a:alphaModFix/>
          </a:blip>
          <a:srcRect b="0" l="0" r="0" t="0"/>
          <a:stretch/>
        </p:blipFill>
        <p:spPr>
          <a:xfrm>
            <a:off x="0" y="1084125"/>
            <a:ext cx="710759" cy="703500"/>
          </a:xfrm>
          <a:prstGeom prst="rect">
            <a:avLst/>
          </a:prstGeom>
          <a:noFill/>
          <a:ln>
            <a:noFill/>
          </a:ln>
        </p:spPr>
      </p:pic>
      <p:pic>
        <p:nvPicPr>
          <p:cNvPr id="176" name="Google Shape;176;p27"/>
          <p:cNvPicPr preferRelativeResize="0"/>
          <p:nvPr/>
        </p:nvPicPr>
        <p:blipFill rotWithShape="1">
          <a:blip r:embed="rId5">
            <a:alphaModFix/>
          </a:blip>
          <a:srcRect b="0" l="0" r="0" t="0"/>
          <a:stretch/>
        </p:blipFill>
        <p:spPr>
          <a:xfrm>
            <a:off x="8620776" y="1084124"/>
            <a:ext cx="523225" cy="523225"/>
          </a:xfrm>
          <a:prstGeom prst="rect">
            <a:avLst/>
          </a:prstGeom>
          <a:noFill/>
          <a:ln>
            <a:noFill/>
          </a:ln>
        </p:spPr>
      </p:pic>
      <p:pic>
        <p:nvPicPr>
          <p:cNvPr id="177" name="Google Shape;177;p27"/>
          <p:cNvPicPr preferRelativeResize="0"/>
          <p:nvPr/>
        </p:nvPicPr>
        <p:blipFill rotWithShape="1">
          <a:blip r:embed="rId6">
            <a:alphaModFix/>
          </a:blip>
          <a:srcRect b="0" l="0" r="0" t="0"/>
          <a:stretch/>
        </p:blipFill>
        <p:spPr>
          <a:xfrm>
            <a:off x="8937075" y="4983425"/>
            <a:ext cx="206925" cy="114950"/>
          </a:xfrm>
          <a:prstGeom prst="rect">
            <a:avLst/>
          </a:prstGeom>
          <a:noFill/>
          <a:ln>
            <a:noFill/>
          </a:ln>
        </p:spPr>
      </p:pic>
      <p:pic>
        <p:nvPicPr>
          <p:cNvPr id="178" name="Google Shape;178;p27"/>
          <p:cNvPicPr preferRelativeResize="0"/>
          <p:nvPr/>
        </p:nvPicPr>
        <p:blipFill rotWithShape="1">
          <a:blip r:embed="rId7">
            <a:alphaModFix/>
          </a:blip>
          <a:srcRect b="0" l="0" r="0" t="0"/>
          <a:stretch/>
        </p:blipFill>
        <p:spPr>
          <a:xfrm>
            <a:off x="8413850" y="4554869"/>
            <a:ext cx="523225" cy="5886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3">
            <a:alphaModFix/>
          </a:blip>
          <a:srcRect b="0" l="0" r="0" t="0"/>
          <a:stretch/>
        </p:blipFill>
        <p:spPr>
          <a:xfrm>
            <a:off x="2528875" y="4069050"/>
            <a:ext cx="1650225" cy="1074450"/>
          </a:xfrm>
          <a:prstGeom prst="rect">
            <a:avLst/>
          </a:prstGeom>
          <a:noFill/>
          <a:ln>
            <a:noFill/>
          </a:ln>
        </p:spPr>
      </p:pic>
      <p:pic>
        <p:nvPicPr>
          <p:cNvPr id="184" name="Google Shape;184;p28"/>
          <p:cNvPicPr preferRelativeResize="0"/>
          <p:nvPr/>
        </p:nvPicPr>
        <p:blipFill rotWithShape="1">
          <a:blip r:embed="rId4">
            <a:alphaModFix/>
          </a:blip>
          <a:srcRect b="0" l="0" r="0" t="0"/>
          <a:stretch/>
        </p:blipFill>
        <p:spPr>
          <a:xfrm>
            <a:off x="3912138" y="1146500"/>
            <a:ext cx="1838325" cy="1924050"/>
          </a:xfrm>
          <a:prstGeom prst="rect">
            <a:avLst/>
          </a:prstGeom>
          <a:noFill/>
          <a:ln>
            <a:noFill/>
          </a:ln>
        </p:spPr>
      </p:pic>
      <p:sp>
        <p:nvSpPr>
          <p:cNvPr id="185" name="Google Shape;185;p28"/>
          <p:cNvSpPr txBox="1"/>
          <p:nvPr/>
        </p:nvSpPr>
        <p:spPr>
          <a:xfrm>
            <a:off x="1850065" y="276445"/>
            <a:ext cx="5287925"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IMPACTOS DEL PROYECTO</a:t>
            </a:r>
            <a:endParaRPr b="0" i="0" sz="1400" u="none" cap="none" strike="noStrike">
              <a:solidFill>
                <a:srgbClr val="000000"/>
              </a:solidFill>
              <a:latin typeface="Arial"/>
              <a:ea typeface="Arial"/>
              <a:cs typeface="Arial"/>
              <a:sym typeface="Arial"/>
            </a:endParaRPr>
          </a:p>
        </p:txBody>
      </p:sp>
      <p:sp>
        <p:nvSpPr>
          <p:cNvPr id="186" name="Google Shape;186;p28"/>
          <p:cNvSpPr txBox="1"/>
          <p:nvPr/>
        </p:nvSpPr>
        <p:spPr>
          <a:xfrm>
            <a:off x="928578" y="1431851"/>
            <a:ext cx="2317898" cy="307777"/>
          </a:xfrm>
          <a:prstGeom prst="rect">
            <a:avLst/>
          </a:prstGeom>
          <a:no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SOCIAL</a:t>
            </a:r>
            <a:endParaRPr b="0" i="0" sz="1400" u="none" cap="none" strike="noStrike">
              <a:solidFill>
                <a:srgbClr val="000000"/>
              </a:solidFill>
              <a:latin typeface="Arial"/>
              <a:ea typeface="Arial"/>
              <a:cs typeface="Arial"/>
              <a:sym typeface="Arial"/>
            </a:endParaRPr>
          </a:p>
        </p:txBody>
      </p:sp>
      <p:sp>
        <p:nvSpPr>
          <p:cNvPr id="187" name="Google Shape;187;p28"/>
          <p:cNvSpPr txBox="1"/>
          <p:nvPr/>
        </p:nvSpPr>
        <p:spPr>
          <a:xfrm>
            <a:off x="5369500" y="1431851"/>
            <a:ext cx="2317800" cy="307800"/>
          </a:xfrm>
          <a:prstGeom prst="rect">
            <a:avLst/>
          </a:prstGeom>
          <a:no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AMBIENTAL</a:t>
            </a:r>
            <a:endParaRPr b="0" i="0" sz="1400" u="none" cap="none" strike="noStrike">
              <a:solidFill>
                <a:srgbClr val="000000"/>
              </a:solidFill>
              <a:latin typeface="Arial"/>
              <a:ea typeface="Arial"/>
              <a:cs typeface="Arial"/>
              <a:sym typeface="Arial"/>
            </a:endParaRPr>
          </a:p>
        </p:txBody>
      </p:sp>
      <p:sp>
        <p:nvSpPr>
          <p:cNvPr id="188" name="Google Shape;188;p28"/>
          <p:cNvSpPr txBox="1"/>
          <p:nvPr/>
        </p:nvSpPr>
        <p:spPr>
          <a:xfrm>
            <a:off x="5030793" y="1949302"/>
            <a:ext cx="3416700" cy="2462700"/>
          </a:xfrm>
          <a:prstGeom prst="rect">
            <a:avLst/>
          </a:prstGeom>
          <a:noFill/>
          <a:ln>
            <a:noFill/>
          </a:ln>
        </p:spPr>
        <p:txBody>
          <a:bodyPr anchorCtr="0" anchor="t" bIns="45700" lIns="91425" spcFirstLastPara="1" rIns="91425" wrap="square" tIns="45700">
            <a:spAutoFit/>
          </a:bodyPr>
          <a:lstStyle/>
          <a:p>
            <a:pPr indent="-266700" lvl="0" marL="28575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Difusión de prácticas de conservación del recurso suelo en las diferentes etapas del cultivo. </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Generación de tecnologías en armonía con el medio ambiente. </a:t>
            </a:r>
            <a:endParaRPr b="0" i="0" sz="1400" u="none" cap="none" strike="noStrike">
              <a:solidFill>
                <a:srgbClr val="000000"/>
              </a:solidFill>
              <a:latin typeface="Arial"/>
              <a:ea typeface="Arial"/>
              <a:cs typeface="Arial"/>
              <a:sym typeface="Arial"/>
            </a:endParaRPr>
          </a:p>
          <a:p>
            <a:pPr indent="-266700" lvl="0" marL="28575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Promoción del uso racional de productos químicos y orgánicos (insecticidas, fungicidas, herbicidas, fertilizantes,abonos orgánicos y enmiendas) cuando se requieran en el proceso productivo del café.</a:t>
            </a:r>
            <a:endParaRPr b="0" i="0" sz="1400" u="none" cap="none" strike="noStrike">
              <a:solidFill>
                <a:srgbClr val="000000"/>
              </a:solidFill>
              <a:latin typeface="Arial"/>
              <a:ea typeface="Arial"/>
              <a:cs typeface="Arial"/>
              <a:sym typeface="Arial"/>
            </a:endParaRPr>
          </a:p>
        </p:txBody>
      </p:sp>
      <p:pic>
        <p:nvPicPr>
          <p:cNvPr id="189" name="Google Shape;189;p28"/>
          <p:cNvPicPr preferRelativeResize="0"/>
          <p:nvPr/>
        </p:nvPicPr>
        <p:blipFill rotWithShape="1">
          <a:blip r:embed="rId5">
            <a:alphaModFix/>
          </a:blip>
          <a:srcRect b="0" l="0" r="0" t="0"/>
          <a:stretch/>
        </p:blipFill>
        <p:spPr>
          <a:xfrm>
            <a:off x="0" y="4285427"/>
            <a:ext cx="866919" cy="858073"/>
          </a:xfrm>
          <a:prstGeom prst="rect">
            <a:avLst/>
          </a:prstGeom>
          <a:noFill/>
          <a:ln>
            <a:noFill/>
          </a:ln>
        </p:spPr>
      </p:pic>
      <p:pic>
        <p:nvPicPr>
          <p:cNvPr id="190" name="Google Shape;190;p28"/>
          <p:cNvPicPr preferRelativeResize="0"/>
          <p:nvPr/>
        </p:nvPicPr>
        <p:blipFill rotWithShape="1">
          <a:blip r:embed="rId6">
            <a:alphaModFix/>
          </a:blip>
          <a:srcRect b="0" l="0" r="0" t="0"/>
          <a:stretch/>
        </p:blipFill>
        <p:spPr>
          <a:xfrm>
            <a:off x="8771400" y="1146500"/>
            <a:ext cx="208225" cy="115675"/>
          </a:xfrm>
          <a:prstGeom prst="rect">
            <a:avLst/>
          </a:prstGeom>
          <a:noFill/>
          <a:ln>
            <a:noFill/>
          </a:ln>
        </p:spPr>
      </p:pic>
      <p:pic>
        <p:nvPicPr>
          <p:cNvPr id="191" name="Google Shape;191;p28"/>
          <p:cNvPicPr preferRelativeResize="0"/>
          <p:nvPr/>
        </p:nvPicPr>
        <p:blipFill rotWithShape="1">
          <a:blip r:embed="rId7">
            <a:alphaModFix/>
          </a:blip>
          <a:srcRect b="0" l="0" r="0" t="0"/>
          <a:stretch/>
        </p:blipFill>
        <p:spPr>
          <a:xfrm>
            <a:off x="8575551" y="4620274"/>
            <a:ext cx="523225" cy="523225"/>
          </a:xfrm>
          <a:prstGeom prst="rect">
            <a:avLst/>
          </a:prstGeom>
          <a:noFill/>
          <a:ln>
            <a:noFill/>
          </a:ln>
        </p:spPr>
      </p:pic>
      <p:sp>
        <p:nvSpPr>
          <p:cNvPr id="192" name="Google Shape;192;p28"/>
          <p:cNvSpPr txBox="1"/>
          <p:nvPr/>
        </p:nvSpPr>
        <p:spPr>
          <a:xfrm>
            <a:off x="433625" y="1949300"/>
            <a:ext cx="3307800" cy="25551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Los caficultores constituyen al capital social del gremio cafetero </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Prom</a:t>
            </a:r>
            <a:r>
              <a:rPr lang="es-CO"/>
              <a:t>over </a:t>
            </a:r>
            <a:r>
              <a:rPr b="0" i="0" lang="es-CO" sz="1400" u="none" cap="none" strike="noStrike">
                <a:solidFill>
                  <a:srgbClr val="000000"/>
                </a:solidFill>
                <a:latin typeface="Arial"/>
                <a:ea typeface="Arial"/>
                <a:cs typeface="Arial"/>
                <a:sym typeface="Arial"/>
              </a:rPr>
              <a:t>los valores humanos con el fin de impulsar la convivencia social.</a:t>
            </a:r>
            <a:endParaRPr b="0" i="0" sz="14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s-CO" sz="1400" u="none" cap="none" strike="noStrike">
                <a:solidFill>
                  <a:srgbClr val="000000"/>
                </a:solidFill>
                <a:latin typeface="Arial"/>
                <a:ea typeface="Arial"/>
                <a:cs typeface="Arial"/>
                <a:sym typeface="Arial"/>
              </a:rPr>
              <a:t>Hay organizaciones democráticas y participativas (Federación nacional del café, comités y congresos cafeteros)</a:t>
            </a:r>
            <a:r>
              <a:rPr b="0" i="0" lang="es-CO" sz="1050" u="none" cap="none" strike="noStrike">
                <a:solidFill>
                  <a:srgbClr val="4D5156"/>
                </a:solidFill>
                <a:highlight>
                  <a:srgbClr val="FFFFFF"/>
                </a:highlight>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nvSpPr>
        <p:spPr>
          <a:xfrm>
            <a:off x="2177902" y="253923"/>
            <a:ext cx="4788195"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RESTRICCIÓN DE COSTO</a:t>
            </a:r>
            <a:endParaRPr b="0" i="0" sz="1400" u="none" cap="none" strike="noStrike">
              <a:solidFill>
                <a:srgbClr val="000000"/>
              </a:solidFill>
              <a:latin typeface="Arial"/>
              <a:ea typeface="Arial"/>
              <a:cs typeface="Arial"/>
              <a:sym typeface="Arial"/>
            </a:endParaRPr>
          </a:p>
        </p:txBody>
      </p:sp>
      <p:sp>
        <p:nvSpPr>
          <p:cNvPr id="198" name="Google Shape;198;p29"/>
          <p:cNvSpPr txBox="1"/>
          <p:nvPr/>
        </p:nvSpPr>
        <p:spPr>
          <a:xfrm>
            <a:off x="232225" y="1360625"/>
            <a:ext cx="2919000" cy="2565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Como conocemos en esta sección se trabaja el presupuesto que se necesita para llevar a cabo el proyecto. Para su desarrollo se creó una tabla de cotización con todos los gastos que se generan, desde trabajadores hasta herramientas necesarias para su finalización.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199" name="Google Shape;199;p29"/>
          <p:cNvPicPr preferRelativeResize="0"/>
          <p:nvPr/>
        </p:nvPicPr>
        <p:blipFill rotWithShape="1">
          <a:blip r:embed="rId3">
            <a:alphaModFix/>
          </a:blip>
          <a:srcRect b="52217" l="0" r="0" t="0"/>
          <a:stretch/>
        </p:blipFill>
        <p:spPr>
          <a:xfrm>
            <a:off x="3407575" y="1968925"/>
            <a:ext cx="5434151" cy="268622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200" name="Google Shape;200;p29"/>
          <p:cNvSpPr txBox="1"/>
          <p:nvPr/>
        </p:nvSpPr>
        <p:spPr>
          <a:xfrm>
            <a:off x="6543500" y="1360900"/>
            <a:ext cx="2314200" cy="415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500"/>
              <a:buFont typeface="Arial"/>
              <a:buNone/>
            </a:pPr>
            <a:r>
              <a:rPr b="1" i="0" lang="es-CO" sz="1500" u="none" cap="none" strike="noStrike">
                <a:solidFill>
                  <a:srgbClr val="000000"/>
                </a:solidFill>
                <a:latin typeface="Calibri"/>
                <a:ea typeface="Calibri"/>
                <a:cs typeface="Calibri"/>
                <a:sym typeface="Calibri"/>
              </a:rPr>
              <a:t>COTIZACIÓN </a:t>
            </a:r>
            <a:endParaRPr b="1" i="0" sz="1500" u="none" cap="none" strike="noStrike">
              <a:solidFill>
                <a:srgbClr val="000000"/>
              </a:solidFill>
              <a:latin typeface="Calibri"/>
              <a:ea typeface="Calibri"/>
              <a:cs typeface="Calibri"/>
              <a:sym typeface="Calibri"/>
            </a:endParaRPr>
          </a:p>
        </p:txBody>
      </p:sp>
      <p:pic>
        <p:nvPicPr>
          <p:cNvPr id="201" name="Google Shape;201;p29"/>
          <p:cNvPicPr preferRelativeResize="0"/>
          <p:nvPr/>
        </p:nvPicPr>
        <p:blipFill rotWithShape="1">
          <a:blip r:embed="rId4">
            <a:alphaModFix/>
          </a:blip>
          <a:srcRect b="0" l="0" r="0" t="0"/>
          <a:stretch/>
        </p:blipFill>
        <p:spPr>
          <a:xfrm>
            <a:off x="8771400" y="1146500"/>
            <a:ext cx="208225" cy="115675"/>
          </a:xfrm>
          <a:prstGeom prst="rect">
            <a:avLst/>
          </a:prstGeom>
          <a:noFill/>
          <a:ln>
            <a:noFill/>
          </a:ln>
        </p:spPr>
      </p:pic>
      <p:pic>
        <p:nvPicPr>
          <p:cNvPr id="202" name="Google Shape;202;p29"/>
          <p:cNvPicPr preferRelativeResize="0"/>
          <p:nvPr/>
        </p:nvPicPr>
        <p:blipFill rotWithShape="1">
          <a:blip r:embed="rId4">
            <a:alphaModFix/>
          </a:blip>
          <a:srcRect b="0" l="0" r="0" t="0"/>
          <a:stretch/>
        </p:blipFill>
        <p:spPr>
          <a:xfrm>
            <a:off x="0" y="5027825"/>
            <a:ext cx="208225" cy="11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nvSpPr>
        <p:spPr>
          <a:xfrm>
            <a:off x="2034363" y="244660"/>
            <a:ext cx="4770474"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RESTRICCIÓN DE TIEMPO</a:t>
            </a:r>
            <a:endParaRPr b="0" i="0" sz="1400" u="none" cap="none" strike="noStrike">
              <a:solidFill>
                <a:srgbClr val="000000"/>
              </a:solidFill>
              <a:latin typeface="Arial"/>
              <a:ea typeface="Arial"/>
              <a:cs typeface="Arial"/>
              <a:sym typeface="Arial"/>
            </a:endParaRPr>
          </a:p>
        </p:txBody>
      </p:sp>
      <p:sp>
        <p:nvSpPr>
          <p:cNvPr id="208" name="Google Shape;208;p30"/>
          <p:cNvSpPr txBox="1"/>
          <p:nvPr/>
        </p:nvSpPr>
        <p:spPr>
          <a:xfrm>
            <a:off x="340425" y="1531900"/>
            <a:ext cx="8420700" cy="738900"/>
          </a:xfrm>
          <a:prstGeom prst="rect">
            <a:avLst/>
          </a:prstGeom>
          <a:noFill/>
          <a:ln>
            <a:noFill/>
          </a:ln>
        </p:spPr>
        <p:txBody>
          <a:bodyPr anchorCtr="0" anchor="t" bIns="45700" lIns="91425" spcFirstLastPara="1" rIns="91425" wrap="square" tIns="45700">
            <a:spAutoFit/>
          </a:bodyPr>
          <a:lstStyle/>
          <a:p>
            <a:pPr indent="0" lvl="0" marL="18034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Respecto a la duración del proyecto, se designó un cronograma que duraría aproximadamente tres meses (como se observa en las tablas 2, 3 y 4). En los cuales se hicieron aportes claves para la terminación de este.</a:t>
            </a:r>
            <a:endParaRPr b="0" i="0" sz="1400" u="none" cap="none" strike="noStrike">
              <a:solidFill>
                <a:srgbClr val="000000"/>
              </a:solidFill>
              <a:latin typeface="Arial"/>
              <a:ea typeface="Arial"/>
              <a:cs typeface="Arial"/>
              <a:sym typeface="Arial"/>
            </a:endParaRPr>
          </a:p>
        </p:txBody>
      </p:sp>
      <p:sp>
        <p:nvSpPr>
          <p:cNvPr id="209" name="Google Shape;209;p30"/>
          <p:cNvSpPr txBox="1"/>
          <p:nvPr/>
        </p:nvSpPr>
        <p:spPr>
          <a:xfrm>
            <a:off x="3175200" y="2171550"/>
            <a:ext cx="2488800" cy="4002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alibri"/>
                <a:ea typeface="Calibri"/>
                <a:cs typeface="Calibri"/>
                <a:sym typeface="Calibri"/>
              </a:rPr>
              <a:t>MESES DE EJECUCIÓN</a:t>
            </a:r>
            <a:endParaRPr b="0" i="0" sz="1400" u="none" cap="none" strike="noStrike">
              <a:solidFill>
                <a:srgbClr val="000000"/>
              </a:solidFill>
              <a:latin typeface="Calibri"/>
              <a:ea typeface="Calibri"/>
              <a:cs typeface="Calibri"/>
              <a:sym typeface="Calibri"/>
            </a:endParaRPr>
          </a:p>
        </p:txBody>
      </p:sp>
      <p:pic>
        <p:nvPicPr>
          <p:cNvPr id="210" name="Google Shape;210;p30"/>
          <p:cNvPicPr preferRelativeResize="0"/>
          <p:nvPr/>
        </p:nvPicPr>
        <p:blipFill rotWithShape="1">
          <a:blip r:embed="rId3">
            <a:alphaModFix/>
          </a:blip>
          <a:srcRect b="0" l="0" r="0" t="0"/>
          <a:stretch/>
        </p:blipFill>
        <p:spPr>
          <a:xfrm>
            <a:off x="8935775" y="1092925"/>
            <a:ext cx="208225" cy="115675"/>
          </a:xfrm>
          <a:prstGeom prst="rect">
            <a:avLst/>
          </a:prstGeom>
          <a:noFill/>
          <a:ln>
            <a:noFill/>
          </a:ln>
        </p:spPr>
      </p:pic>
      <p:pic>
        <p:nvPicPr>
          <p:cNvPr id="211" name="Google Shape;211;p30"/>
          <p:cNvPicPr preferRelativeResize="0"/>
          <p:nvPr/>
        </p:nvPicPr>
        <p:blipFill rotWithShape="1">
          <a:blip r:embed="rId3">
            <a:alphaModFix/>
          </a:blip>
          <a:srcRect b="0" l="0" r="0" t="0"/>
          <a:stretch/>
        </p:blipFill>
        <p:spPr>
          <a:xfrm>
            <a:off x="0" y="5027825"/>
            <a:ext cx="208225" cy="115675"/>
          </a:xfrm>
          <a:prstGeom prst="rect">
            <a:avLst/>
          </a:prstGeom>
          <a:noFill/>
          <a:ln>
            <a:noFill/>
          </a:ln>
        </p:spPr>
      </p:pic>
      <p:pic>
        <p:nvPicPr>
          <p:cNvPr id="212" name="Google Shape;212;p30"/>
          <p:cNvPicPr preferRelativeResize="0"/>
          <p:nvPr/>
        </p:nvPicPr>
        <p:blipFill rotWithShape="1">
          <a:blip r:embed="rId4">
            <a:alphaModFix/>
          </a:blip>
          <a:srcRect b="0" l="0" r="0" t="0"/>
          <a:stretch/>
        </p:blipFill>
        <p:spPr>
          <a:xfrm>
            <a:off x="5929335" y="2836025"/>
            <a:ext cx="2738391" cy="2191800"/>
          </a:xfrm>
          <a:prstGeom prst="rect">
            <a:avLst/>
          </a:prstGeom>
          <a:noFill/>
          <a:ln>
            <a:noFill/>
          </a:ln>
        </p:spPr>
      </p:pic>
      <p:pic>
        <p:nvPicPr>
          <p:cNvPr id="213" name="Google Shape;213;p30"/>
          <p:cNvPicPr preferRelativeResize="0"/>
          <p:nvPr/>
        </p:nvPicPr>
        <p:blipFill rotWithShape="1">
          <a:blip r:embed="rId5">
            <a:alphaModFix/>
          </a:blip>
          <a:srcRect b="0" l="0" r="0" t="0"/>
          <a:stretch/>
        </p:blipFill>
        <p:spPr>
          <a:xfrm>
            <a:off x="3067525" y="2836020"/>
            <a:ext cx="2554450" cy="2191805"/>
          </a:xfrm>
          <a:prstGeom prst="rect">
            <a:avLst/>
          </a:prstGeom>
          <a:noFill/>
          <a:ln>
            <a:noFill/>
          </a:ln>
        </p:spPr>
      </p:pic>
      <p:pic>
        <p:nvPicPr>
          <p:cNvPr id="214" name="Google Shape;214;p30"/>
          <p:cNvPicPr preferRelativeResize="0"/>
          <p:nvPr/>
        </p:nvPicPr>
        <p:blipFill rotWithShape="1">
          <a:blip r:embed="rId6">
            <a:alphaModFix/>
          </a:blip>
          <a:srcRect b="0" l="0" r="0" t="0"/>
          <a:stretch/>
        </p:blipFill>
        <p:spPr>
          <a:xfrm>
            <a:off x="208219" y="2836025"/>
            <a:ext cx="2512919" cy="219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Image result for restricciones trabajo" id="219" name="Google Shape;219;p31"/>
          <p:cNvPicPr preferRelativeResize="0"/>
          <p:nvPr/>
        </p:nvPicPr>
        <p:blipFill rotWithShape="1">
          <a:blip r:embed="rId3">
            <a:alphaModFix/>
          </a:blip>
          <a:srcRect b="0" l="0" r="0" t="0"/>
          <a:stretch/>
        </p:blipFill>
        <p:spPr>
          <a:xfrm>
            <a:off x="4699625" y="1583625"/>
            <a:ext cx="4810849" cy="3667960"/>
          </a:xfrm>
          <a:prstGeom prst="rect">
            <a:avLst/>
          </a:prstGeom>
          <a:noFill/>
          <a:ln>
            <a:noFill/>
          </a:ln>
        </p:spPr>
      </p:pic>
      <p:sp>
        <p:nvSpPr>
          <p:cNvPr id="220" name="Google Shape;220;p31"/>
          <p:cNvSpPr txBox="1"/>
          <p:nvPr/>
        </p:nvSpPr>
        <p:spPr>
          <a:xfrm>
            <a:off x="2006009" y="255182"/>
            <a:ext cx="5131982"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RESTRICCIÓN DE ALCANCE</a:t>
            </a:r>
            <a:endParaRPr b="0" i="0" sz="1400" u="none" cap="none" strike="noStrike">
              <a:solidFill>
                <a:srgbClr val="000000"/>
              </a:solidFill>
              <a:latin typeface="Arial"/>
              <a:ea typeface="Arial"/>
              <a:cs typeface="Arial"/>
              <a:sym typeface="Arial"/>
            </a:endParaRPr>
          </a:p>
        </p:txBody>
      </p:sp>
      <p:sp>
        <p:nvSpPr>
          <p:cNvPr id="221" name="Google Shape;221;p31"/>
          <p:cNvSpPr txBox="1"/>
          <p:nvPr/>
        </p:nvSpPr>
        <p:spPr>
          <a:xfrm>
            <a:off x="291176" y="1453425"/>
            <a:ext cx="4149000" cy="3324600"/>
          </a:xfrm>
          <a:prstGeom prst="rect">
            <a:avLst/>
          </a:prstGeom>
          <a:noFill/>
          <a:ln>
            <a:noFill/>
          </a:ln>
        </p:spPr>
        <p:txBody>
          <a:bodyPr anchorCtr="0" anchor="t" bIns="45700" lIns="91425" spcFirstLastPara="1" rIns="91425" wrap="square" tIns="45700">
            <a:spAutoFit/>
          </a:bodyPr>
          <a:lstStyle/>
          <a:p>
            <a:pPr indent="-89999" lvl="0" marL="89999"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Predisposición económica, esta es necesaria para cubrir con inconvenientes a lo largo del proyecto, por ejemplo, con la ampliación del cronograma por algún imprevisto.</a:t>
            </a:r>
            <a:endParaRPr b="0" i="0" sz="1400" u="none" cap="none" strike="noStrike">
              <a:solidFill>
                <a:srgbClr val="000000"/>
              </a:solidFill>
              <a:latin typeface="Arial"/>
              <a:ea typeface="Arial"/>
              <a:cs typeface="Arial"/>
              <a:sym typeface="Arial"/>
            </a:endParaRPr>
          </a:p>
          <a:p>
            <a:pPr indent="-89999" lvl="0" marL="89999"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89999" lvl="0" marL="89999"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Agregar personal calificado para cumplir de manera acertada con los calendarios y cronogramas de actividades.</a:t>
            </a:r>
            <a:endParaRPr b="0" i="0" sz="1400" u="none" cap="none" strike="noStrike">
              <a:solidFill>
                <a:srgbClr val="000000"/>
              </a:solidFill>
              <a:latin typeface="Arial"/>
              <a:ea typeface="Arial"/>
              <a:cs typeface="Arial"/>
              <a:sym typeface="Arial"/>
            </a:endParaRPr>
          </a:p>
          <a:p>
            <a:pPr indent="-89999" lvl="0" marL="89999" marR="0" rtl="0" algn="just">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a:p>
            <a:pPr indent="-89999" lvl="0" marL="89999" marR="0" rtl="0" algn="just">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validación del alcance será responsabilidad del equipo del proyecto, quienes estarán monitoreando continuamente los avances del trabajo, y sobre todo el desarrollo oportuno de los entregables.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 result for restricciones dinero" id="222" name="Google Shape;222;p31"/>
          <p:cNvPicPr preferRelativeResize="0"/>
          <p:nvPr/>
        </p:nvPicPr>
        <p:blipFill rotWithShape="1">
          <a:blip r:embed="rId4">
            <a:alphaModFix/>
          </a:blip>
          <a:srcRect b="0" l="0" r="0" t="0"/>
          <a:stretch/>
        </p:blipFill>
        <p:spPr>
          <a:xfrm>
            <a:off x="4933501" y="4026724"/>
            <a:ext cx="1225550" cy="1067950"/>
          </a:xfrm>
          <a:prstGeom prst="rect">
            <a:avLst/>
          </a:prstGeom>
          <a:noFill/>
          <a:ln>
            <a:noFill/>
          </a:ln>
        </p:spPr>
      </p:pic>
      <p:pic>
        <p:nvPicPr>
          <p:cNvPr descr="Image result for restricciones alcanse" id="223" name="Google Shape;223;p31"/>
          <p:cNvPicPr preferRelativeResize="0"/>
          <p:nvPr/>
        </p:nvPicPr>
        <p:blipFill rotWithShape="1">
          <a:blip r:embed="rId5">
            <a:alphaModFix/>
          </a:blip>
          <a:srcRect b="0" l="0" r="0" t="0"/>
          <a:stretch/>
        </p:blipFill>
        <p:spPr>
          <a:xfrm>
            <a:off x="7365200" y="2402025"/>
            <a:ext cx="976925" cy="924450"/>
          </a:xfrm>
          <a:prstGeom prst="rect">
            <a:avLst/>
          </a:prstGeom>
          <a:noFill/>
          <a:ln>
            <a:noFill/>
          </a:ln>
        </p:spPr>
      </p:pic>
      <p:sp>
        <p:nvSpPr>
          <p:cNvPr id="224" name="Google Shape;224;p31"/>
          <p:cNvSpPr txBox="1"/>
          <p:nvPr/>
        </p:nvSpPr>
        <p:spPr>
          <a:xfrm>
            <a:off x="5081050" y="1390113"/>
            <a:ext cx="300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TRIPLE RESTRICCIÓN</a:t>
            </a:r>
            <a:endParaRPr b="1" i="0" sz="1400" u="none" cap="none" strike="noStrike">
              <a:solidFill>
                <a:srgbClr val="000000"/>
              </a:solidFill>
              <a:latin typeface="Calibri"/>
              <a:ea typeface="Calibri"/>
              <a:cs typeface="Calibri"/>
              <a:sym typeface="Calibri"/>
            </a:endParaRPr>
          </a:p>
        </p:txBody>
      </p:sp>
      <p:pic>
        <p:nvPicPr>
          <p:cNvPr id="225" name="Google Shape;225;p31"/>
          <p:cNvPicPr preferRelativeResize="0"/>
          <p:nvPr/>
        </p:nvPicPr>
        <p:blipFill rotWithShape="1">
          <a:blip r:embed="rId6">
            <a:alphaModFix/>
          </a:blip>
          <a:srcRect b="0" l="0" r="0" t="0"/>
          <a:stretch/>
        </p:blipFill>
        <p:spPr>
          <a:xfrm>
            <a:off x="8935775" y="1114344"/>
            <a:ext cx="208225" cy="115681"/>
          </a:xfrm>
          <a:prstGeom prst="rect">
            <a:avLst/>
          </a:prstGeom>
          <a:noFill/>
          <a:ln>
            <a:noFill/>
          </a:ln>
        </p:spPr>
      </p:pic>
      <p:pic>
        <p:nvPicPr>
          <p:cNvPr id="226" name="Google Shape;226;p31"/>
          <p:cNvPicPr preferRelativeResize="0"/>
          <p:nvPr/>
        </p:nvPicPr>
        <p:blipFill rotWithShape="1">
          <a:blip r:embed="rId6">
            <a:alphaModFix/>
          </a:blip>
          <a:srcRect b="0" l="0" r="0" t="0"/>
          <a:stretch/>
        </p:blipFill>
        <p:spPr>
          <a:xfrm>
            <a:off x="0" y="5027825"/>
            <a:ext cx="208225" cy="11568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bd48b60b8e_0_28"/>
          <p:cNvSpPr txBox="1"/>
          <p:nvPr/>
        </p:nvSpPr>
        <p:spPr>
          <a:xfrm>
            <a:off x="1496545" y="275521"/>
            <a:ext cx="6025200" cy="523200"/>
          </a:xfrm>
          <a:prstGeom prst="rect">
            <a:avLst/>
          </a:prstGeom>
          <a:noFill/>
          <a:ln cap="flat"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PRODUCTOS DEL PROYECTO</a:t>
            </a:r>
            <a:endParaRPr b="0" i="0" sz="1400" u="none" cap="none" strike="noStrike">
              <a:solidFill>
                <a:srgbClr val="000000"/>
              </a:solidFill>
              <a:latin typeface="Arial"/>
              <a:ea typeface="Arial"/>
              <a:cs typeface="Arial"/>
              <a:sym typeface="Arial"/>
            </a:endParaRPr>
          </a:p>
        </p:txBody>
      </p:sp>
      <p:sp>
        <p:nvSpPr>
          <p:cNvPr id="233" name="Google Shape;233;gbd48b60b8e_0_28"/>
          <p:cNvSpPr txBox="1"/>
          <p:nvPr/>
        </p:nvSpPr>
        <p:spPr>
          <a:xfrm>
            <a:off x="360550" y="1275575"/>
            <a:ext cx="39741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300" u="none" cap="none" strike="noStrike">
                <a:solidFill>
                  <a:srgbClr val="000000"/>
                </a:solidFill>
              </a:rPr>
              <a:t>METODOLOGÍA EMPLEADA</a:t>
            </a:r>
            <a:r>
              <a:rPr b="1" i="0" lang="es-CO" sz="1300" u="none" cap="none" strike="noStrike">
                <a:solidFill>
                  <a:srgbClr val="000000"/>
                </a:solidFill>
                <a:latin typeface="Arial"/>
                <a:ea typeface="Arial"/>
                <a:cs typeface="Arial"/>
                <a:sym typeface="Arial"/>
              </a:rPr>
              <a:t> </a:t>
            </a:r>
            <a:endParaRPr b="1" i="0" u="none" cap="none" strike="noStrike">
              <a:solidFill>
                <a:srgbClr val="000000"/>
              </a:solidFill>
              <a:latin typeface="Arial"/>
              <a:ea typeface="Arial"/>
              <a:cs typeface="Arial"/>
              <a:sym typeface="Arial"/>
            </a:endParaRPr>
          </a:p>
        </p:txBody>
      </p:sp>
      <p:sp>
        <p:nvSpPr>
          <p:cNvPr id="234" name="Google Shape;234;gbd48b60b8e_0_28"/>
          <p:cNvSpPr txBox="1"/>
          <p:nvPr/>
        </p:nvSpPr>
        <p:spPr>
          <a:xfrm>
            <a:off x="176400" y="1631613"/>
            <a:ext cx="3791700" cy="923400"/>
          </a:xfrm>
          <a:prstGeom prst="rect">
            <a:avLst/>
          </a:prstGeom>
          <a:solidFill>
            <a:srgbClr val="DD7E6B"/>
          </a:solidFill>
          <a:ln cap="flat" cmpd="sng" w="28575">
            <a:solidFill>
              <a:srgbClr val="CC4125"/>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Cross Industry Standard Process for Data Mining</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s-CO" sz="1200" u="none" cap="none" strike="noStrike">
                <a:solidFill>
                  <a:srgbClr val="FFFFFF"/>
                </a:solidFill>
                <a:latin typeface="Arial"/>
                <a:ea typeface="Arial"/>
                <a:cs typeface="Arial"/>
                <a:sym typeface="Arial"/>
              </a:rPr>
              <a:t>Proceso estándar de la industria para la minería de datos</a:t>
            </a:r>
            <a:endParaRPr b="1" i="0" sz="1200" u="none" cap="none" strike="noStrike">
              <a:solidFill>
                <a:srgbClr val="FFFFFF"/>
              </a:solidFill>
              <a:latin typeface="Arial"/>
              <a:ea typeface="Arial"/>
              <a:cs typeface="Arial"/>
              <a:sym typeface="Arial"/>
            </a:endParaRPr>
          </a:p>
        </p:txBody>
      </p:sp>
      <p:pic>
        <p:nvPicPr>
          <p:cNvPr id="235" name="Google Shape;235;gbd48b60b8e_0_28"/>
          <p:cNvPicPr preferRelativeResize="0"/>
          <p:nvPr/>
        </p:nvPicPr>
        <p:blipFill rotWithShape="1">
          <a:blip r:embed="rId3">
            <a:alphaModFix/>
          </a:blip>
          <a:srcRect b="1182" l="23408" r="1102" t="20484"/>
          <a:stretch/>
        </p:blipFill>
        <p:spPr>
          <a:xfrm>
            <a:off x="4572000" y="1225963"/>
            <a:ext cx="4263175" cy="3447075"/>
          </a:xfrm>
          <a:prstGeom prst="rect">
            <a:avLst/>
          </a:prstGeom>
          <a:noFill/>
          <a:ln>
            <a:noFill/>
          </a:ln>
        </p:spPr>
      </p:pic>
      <p:sp>
        <p:nvSpPr>
          <p:cNvPr id="236" name="Google Shape;236;gbd48b60b8e_0_28"/>
          <p:cNvSpPr/>
          <p:nvPr/>
        </p:nvSpPr>
        <p:spPr>
          <a:xfrm>
            <a:off x="436475" y="2728125"/>
            <a:ext cx="3153000" cy="3078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Búsqueda de objetivos y requerimientos</a:t>
            </a:r>
            <a:endParaRPr b="1" i="0" sz="1200" u="none" cap="none" strike="noStrike">
              <a:solidFill>
                <a:srgbClr val="000000"/>
              </a:solidFill>
              <a:latin typeface="Arial"/>
              <a:ea typeface="Arial"/>
              <a:cs typeface="Arial"/>
              <a:sym typeface="Arial"/>
            </a:endParaRPr>
          </a:p>
        </p:txBody>
      </p:sp>
      <p:sp>
        <p:nvSpPr>
          <p:cNvPr id="237" name="Google Shape;237;gbd48b60b8e_0_28"/>
          <p:cNvSpPr/>
          <p:nvPr/>
        </p:nvSpPr>
        <p:spPr>
          <a:xfrm>
            <a:off x="436475" y="3128050"/>
            <a:ext cx="3153000" cy="3078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Familiarización con los datos</a:t>
            </a:r>
            <a:endParaRPr b="1" i="0" sz="1200" u="none" cap="none" strike="noStrike">
              <a:solidFill>
                <a:srgbClr val="000000"/>
              </a:solidFill>
              <a:latin typeface="Arial"/>
              <a:ea typeface="Arial"/>
              <a:cs typeface="Arial"/>
              <a:sym typeface="Arial"/>
            </a:endParaRPr>
          </a:p>
        </p:txBody>
      </p:sp>
      <p:sp>
        <p:nvSpPr>
          <p:cNvPr id="238" name="Google Shape;238;gbd48b60b8e_0_28"/>
          <p:cNvSpPr/>
          <p:nvPr/>
        </p:nvSpPr>
        <p:spPr>
          <a:xfrm>
            <a:off x="436475" y="3527975"/>
            <a:ext cx="3153000" cy="3078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Creación del dataset (KDD)</a:t>
            </a:r>
            <a:endParaRPr b="1" i="0" sz="1200" u="none" cap="none" strike="noStrike">
              <a:solidFill>
                <a:srgbClr val="000000"/>
              </a:solidFill>
              <a:latin typeface="Arial"/>
              <a:ea typeface="Arial"/>
              <a:cs typeface="Arial"/>
              <a:sym typeface="Arial"/>
            </a:endParaRPr>
          </a:p>
        </p:txBody>
      </p:sp>
      <p:sp>
        <p:nvSpPr>
          <p:cNvPr id="239" name="Google Shape;239;gbd48b60b8e_0_28"/>
          <p:cNvSpPr/>
          <p:nvPr/>
        </p:nvSpPr>
        <p:spPr>
          <a:xfrm>
            <a:off x="436475" y="3918650"/>
            <a:ext cx="3153000" cy="3078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Elección de técnica</a:t>
            </a:r>
            <a:endParaRPr b="1" i="0" sz="1200" u="none" cap="none" strike="noStrike">
              <a:solidFill>
                <a:srgbClr val="000000"/>
              </a:solidFill>
              <a:latin typeface="Arial"/>
              <a:ea typeface="Arial"/>
              <a:cs typeface="Arial"/>
              <a:sym typeface="Arial"/>
            </a:endParaRPr>
          </a:p>
        </p:txBody>
      </p:sp>
      <p:sp>
        <p:nvSpPr>
          <p:cNvPr id="240" name="Google Shape;240;gbd48b60b8e_0_28"/>
          <p:cNvSpPr/>
          <p:nvPr/>
        </p:nvSpPr>
        <p:spPr>
          <a:xfrm>
            <a:off x="436475" y="4317250"/>
            <a:ext cx="3153000" cy="2694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Verifica el modelo</a:t>
            </a:r>
            <a:endParaRPr b="1" i="0" sz="1200" u="none" cap="none" strike="noStrike">
              <a:solidFill>
                <a:srgbClr val="000000"/>
              </a:solidFill>
              <a:latin typeface="Arial"/>
              <a:ea typeface="Arial"/>
              <a:cs typeface="Arial"/>
              <a:sym typeface="Arial"/>
            </a:endParaRPr>
          </a:p>
        </p:txBody>
      </p:sp>
      <p:sp>
        <p:nvSpPr>
          <p:cNvPr id="241" name="Google Shape;241;gbd48b60b8e_0_28"/>
          <p:cNvSpPr/>
          <p:nvPr/>
        </p:nvSpPr>
        <p:spPr>
          <a:xfrm>
            <a:off x="436475" y="4677450"/>
            <a:ext cx="3153000" cy="307800"/>
          </a:xfrm>
          <a:prstGeom prst="rect">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s-CO" sz="1200" u="none" cap="none" strike="noStrike">
                <a:solidFill>
                  <a:srgbClr val="000000"/>
                </a:solidFill>
                <a:latin typeface="Arial"/>
                <a:ea typeface="Arial"/>
                <a:cs typeface="Arial"/>
                <a:sym typeface="Arial"/>
              </a:rPr>
              <a:t>Explota la utilidad de los modelos</a:t>
            </a:r>
            <a:endParaRPr b="1" i="0" sz="1200" u="none" cap="none" strike="noStrike">
              <a:solidFill>
                <a:srgbClr val="000000"/>
              </a:solidFill>
              <a:latin typeface="Arial"/>
              <a:ea typeface="Arial"/>
              <a:cs typeface="Arial"/>
              <a:sym typeface="Arial"/>
            </a:endParaRPr>
          </a:p>
        </p:txBody>
      </p:sp>
      <p:sp>
        <p:nvSpPr>
          <p:cNvPr id="242" name="Google Shape;242;gbd48b60b8e_0_28"/>
          <p:cNvSpPr txBox="1"/>
          <p:nvPr/>
        </p:nvSpPr>
        <p:spPr>
          <a:xfrm>
            <a:off x="4654888" y="4854925"/>
            <a:ext cx="4097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s-CO" sz="800" u="none" cap="none" strike="noStrike">
                <a:solidFill>
                  <a:srgbClr val="00FFFF"/>
                </a:solidFill>
                <a:latin typeface="Arial"/>
                <a:ea typeface="Arial"/>
                <a:cs typeface="Arial"/>
                <a:sym typeface="Arial"/>
              </a:rPr>
              <a:t>https://www.youtube.com/watch?v=oNvoy5rfdyg</a:t>
            </a:r>
            <a:endParaRPr b="0" i="0" sz="800" u="none" cap="none" strike="noStrike">
              <a:solidFill>
                <a:srgbClr val="00FFFF"/>
              </a:solidFill>
              <a:latin typeface="Arial"/>
              <a:ea typeface="Arial"/>
              <a:cs typeface="Arial"/>
              <a:sym typeface="Arial"/>
            </a:endParaRPr>
          </a:p>
        </p:txBody>
      </p:sp>
      <p:pic>
        <p:nvPicPr>
          <p:cNvPr id="243" name="Google Shape;243;gbd48b60b8e_0_28"/>
          <p:cNvPicPr preferRelativeResize="0"/>
          <p:nvPr/>
        </p:nvPicPr>
        <p:blipFill rotWithShape="1">
          <a:blip r:embed="rId4">
            <a:alphaModFix/>
          </a:blip>
          <a:srcRect b="0" l="0" r="0" t="0"/>
          <a:stretch/>
        </p:blipFill>
        <p:spPr>
          <a:xfrm>
            <a:off x="131125" y="4869960"/>
            <a:ext cx="257175" cy="142875"/>
          </a:xfrm>
          <a:prstGeom prst="rect">
            <a:avLst/>
          </a:prstGeom>
          <a:noFill/>
          <a:ln>
            <a:noFill/>
          </a:ln>
        </p:spPr>
      </p:pic>
      <p:pic>
        <p:nvPicPr>
          <p:cNvPr id="244" name="Google Shape;244;gbd48b60b8e_0_28"/>
          <p:cNvPicPr preferRelativeResize="0"/>
          <p:nvPr/>
        </p:nvPicPr>
        <p:blipFill rotWithShape="1">
          <a:blip r:embed="rId4">
            <a:alphaModFix/>
          </a:blip>
          <a:srcRect b="0" l="0" r="0" t="0"/>
          <a:stretch/>
        </p:blipFill>
        <p:spPr>
          <a:xfrm>
            <a:off x="8886825" y="1132710"/>
            <a:ext cx="257175" cy="142875"/>
          </a:xfrm>
          <a:prstGeom prst="rect">
            <a:avLst/>
          </a:prstGeom>
          <a:noFill/>
          <a:ln>
            <a:noFill/>
          </a:ln>
        </p:spPr>
      </p:pic>
      <p:sp>
        <p:nvSpPr>
          <p:cNvPr id="245" name="Google Shape;245;gbd48b60b8e_0_28"/>
          <p:cNvSpPr txBox="1"/>
          <p:nvPr/>
        </p:nvSpPr>
        <p:spPr>
          <a:xfrm>
            <a:off x="2653525" y="1221725"/>
            <a:ext cx="1314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1500">
                <a:solidFill>
                  <a:schemeClr val="dk1"/>
                </a:solidFill>
              </a:rPr>
              <a:t>CRISP- DM</a:t>
            </a:r>
            <a:endParaRPr b="1"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bd48b60b8e_0_5"/>
          <p:cNvSpPr txBox="1"/>
          <p:nvPr/>
        </p:nvSpPr>
        <p:spPr>
          <a:xfrm>
            <a:off x="1316067" y="201795"/>
            <a:ext cx="6037800" cy="523200"/>
          </a:xfrm>
          <a:prstGeom prst="rect">
            <a:avLst/>
          </a:prstGeom>
          <a:noFill/>
          <a:ln cap="flat"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REQUERIMIENTO DE LOS DATOS</a:t>
            </a:r>
            <a:endParaRPr b="0" i="0" sz="1400" u="none" cap="none" strike="noStrike">
              <a:solidFill>
                <a:srgbClr val="000000"/>
              </a:solidFill>
              <a:latin typeface="Arial"/>
              <a:ea typeface="Arial"/>
              <a:cs typeface="Arial"/>
              <a:sym typeface="Arial"/>
            </a:endParaRPr>
          </a:p>
        </p:txBody>
      </p:sp>
      <p:sp>
        <p:nvSpPr>
          <p:cNvPr id="252" name="Google Shape;252;gbd48b60b8e_0_5"/>
          <p:cNvSpPr txBox="1"/>
          <p:nvPr/>
        </p:nvSpPr>
        <p:spPr>
          <a:xfrm>
            <a:off x="3480425" y="2571750"/>
            <a:ext cx="1709100" cy="11391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1" lang="es-CO" sz="3100" u="none" cap="none" strike="noStrike">
                <a:solidFill>
                  <a:srgbClr val="F94F08"/>
                </a:solidFill>
                <a:latin typeface="Calibri"/>
                <a:ea typeface="Calibri"/>
                <a:cs typeface="Calibri"/>
                <a:sym typeface="Calibri"/>
              </a:rPr>
              <a:t>MATERIA PRIMA</a:t>
            </a:r>
            <a:endParaRPr b="1" i="1" sz="3100" u="none" cap="none" strike="noStrike">
              <a:solidFill>
                <a:srgbClr val="F94F08"/>
              </a:solidFill>
              <a:latin typeface="Calibri"/>
              <a:ea typeface="Calibri"/>
              <a:cs typeface="Calibri"/>
              <a:sym typeface="Calibri"/>
            </a:endParaRPr>
          </a:p>
        </p:txBody>
      </p:sp>
      <p:pic>
        <p:nvPicPr>
          <p:cNvPr id="253" name="Google Shape;253;gbd48b60b8e_0_5"/>
          <p:cNvPicPr preferRelativeResize="0"/>
          <p:nvPr/>
        </p:nvPicPr>
        <p:blipFill rotWithShape="1">
          <a:blip r:embed="rId3">
            <a:alphaModFix/>
          </a:blip>
          <a:srcRect b="57532" l="0" r="49225" t="22619"/>
          <a:stretch/>
        </p:blipFill>
        <p:spPr>
          <a:xfrm>
            <a:off x="98050" y="3533525"/>
            <a:ext cx="3523924" cy="1139100"/>
          </a:xfrm>
          <a:prstGeom prst="rect">
            <a:avLst/>
          </a:prstGeom>
          <a:noFill/>
          <a:ln cap="flat" cmpd="sng" w="9525">
            <a:solidFill>
              <a:srgbClr val="F94F08"/>
            </a:solidFill>
            <a:prstDash val="solid"/>
            <a:round/>
            <a:headEnd len="sm" w="sm" type="none"/>
            <a:tailEnd len="sm" w="sm" type="none"/>
          </a:ln>
        </p:spPr>
      </p:pic>
      <p:sp>
        <p:nvSpPr>
          <p:cNvPr id="254" name="Google Shape;254;gbd48b60b8e_0_5"/>
          <p:cNvSpPr/>
          <p:nvPr/>
        </p:nvSpPr>
        <p:spPr>
          <a:xfrm flipH="1" rot="-2854969">
            <a:off x="2398373" y="2678469"/>
            <a:ext cx="894409" cy="367785"/>
          </a:xfrm>
          <a:prstGeom prst="curvedDownArrow">
            <a:avLst>
              <a:gd fmla="val 25000" name="adj1"/>
              <a:gd fmla="val 50000" name="adj2"/>
              <a:gd fmla="val 25000" name="adj3"/>
            </a:avLst>
          </a:prstGeom>
          <a:solidFill>
            <a:srgbClr val="F94F08"/>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94F08"/>
              </a:solidFill>
              <a:highlight>
                <a:srgbClr val="F94F08"/>
              </a:highlight>
              <a:latin typeface="Arial"/>
              <a:ea typeface="Arial"/>
              <a:cs typeface="Arial"/>
              <a:sym typeface="Arial"/>
            </a:endParaRPr>
          </a:p>
        </p:txBody>
      </p:sp>
      <p:sp>
        <p:nvSpPr>
          <p:cNvPr id="255" name="Google Shape;255;gbd48b60b8e_0_5"/>
          <p:cNvSpPr txBox="1"/>
          <p:nvPr/>
        </p:nvSpPr>
        <p:spPr>
          <a:xfrm>
            <a:off x="663625" y="3094725"/>
            <a:ext cx="1326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s-CO" sz="1500" u="none" cap="none" strike="noStrike">
                <a:solidFill>
                  <a:srgbClr val="000000"/>
                </a:solidFill>
                <a:latin typeface="Calibri"/>
                <a:ea typeface="Calibri"/>
                <a:cs typeface="Calibri"/>
                <a:sym typeface="Calibri"/>
              </a:rPr>
              <a:t>DATAFRAME</a:t>
            </a:r>
            <a:endParaRPr b="1" i="0" sz="1500" u="none" cap="none" strike="noStrike">
              <a:solidFill>
                <a:srgbClr val="000000"/>
              </a:solidFill>
              <a:latin typeface="Calibri"/>
              <a:ea typeface="Calibri"/>
              <a:cs typeface="Calibri"/>
              <a:sym typeface="Calibri"/>
            </a:endParaRPr>
          </a:p>
        </p:txBody>
      </p:sp>
      <p:sp>
        <p:nvSpPr>
          <p:cNvPr id="256" name="Google Shape;256;gbd48b60b8e_0_5"/>
          <p:cNvSpPr/>
          <p:nvPr/>
        </p:nvSpPr>
        <p:spPr>
          <a:xfrm>
            <a:off x="2638625" y="1211075"/>
            <a:ext cx="1492500" cy="980100"/>
          </a:xfrm>
          <a:prstGeom prst="round2DiagRect">
            <a:avLst>
              <a:gd fmla="val 16667" name="adj1"/>
              <a:gd fmla="val 0" name="adj2"/>
            </a:avLst>
          </a:prstGeom>
          <a:solidFill>
            <a:schemeClr val="lt2"/>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CO" sz="1400" u="none" cap="none" strike="noStrike">
                <a:solidFill>
                  <a:srgbClr val="F94F08"/>
                </a:solidFill>
                <a:latin typeface="Arial"/>
                <a:ea typeface="Arial"/>
                <a:cs typeface="Arial"/>
                <a:sym typeface="Arial"/>
              </a:rPr>
              <a:t>Encuesta</a:t>
            </a:r>
            <a:endParaRPr b="0" i="0" sz="1400" u="none" cap="none" strike="noStrike">
              <a:solidFill>
                <a:srgbClr val="F94F08"/>
              </a:solidFill>
              <a:latin typeface="Arial"/>
              <a:ea typeface="Arial"/>
              <a:cs typeface="Arial"/>
              <a:sym typeface="Arial"/>
            </a:endParaRPr>
          </a:p>
        </p:txBody>
      </p:sp>
      <p:sp>
        <p:nvSpPr>
          <p:cNvPr id="257" name="Google Shape;257;gbd48b60b8e_0_5"/>
          <p:cNvSpPr txBox="1"/>
          <p:nvPr/>
        </p:nvSpPr>
        <p:spPr>
          <a:xfrm>
            <a:off x="987800" y="1243338"/>
            <a:ext cx="154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000000"/>
                </a:solidFill>
                <a:latin typeface="Calibri"/>
                <a:ea typeface="Calibri"/>
                <a:cs typeface="Calibri"/>
                <a:sym typeface="Calibri"/>
              </a:rPr>
              <a:t>INSTRUMENTO DE RECOLECCIÓN</a:t>
            </a:r>
            <a:endParaRPr b="1" i="0" sz="1500" u="none" cap="none" strike="noStrike">
              <a:solidFill>
                <a:srgbClr val="000000"/>
              </a:solidFill>
              <a:latin typeface="Calibri"/>
              <a:ea typeface="Calibri"/>
              <a:cs typeface="Calibri"/>
              <a:sym typeface="Calibri"/>
            </a:endParaRPr>
          </a:p>
        </p:txBody>
      </p:sp>
      <p:sp>
        <p:nvSpPr>
          <p:cNvPr id="258" name="Google Shape;258;gbd48b60b8e_0_5"/>
          <p:cNvSpPr/>
          <p:nvPr/>
        </p:nvSpPr>
        <p:spPr>
          <a:xfrm flipH="1" rot="3915989">
            <a:off x="4143604" y="1639748"/>
            <a:ext cx="894124" cy="367661"/>
          </a:xfrm>
          <a:prstGeom prst="curvedDownArrow">
            <a:avLst>
              <a:gd fmla="val 25000" name="adj1"/>
              <a:gd fmla="val 50000" name="adj2"/>
              <a:gd fmla="val 25000" name="adj3"/>
            </a:avLst>
          </a:prstGeom>
          <a:solidFill>
            <a:srgbClr val="F94F08"/>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94F08"/>
              </a:solidFill>
              <a:highlight>
                <a:srgbClr val="F94F08"/>
              </a:highlight>
              <a:latin typeface="Arial"/>
              <a:ea typeface="Arial"/>
              <a:cs typeface="Arial"/>
              <a:sym typeface="Arial"/>
            </a:endParaRPr>
          </a:p>
        </p:txBody>
      </p:sp>
      <p:sp>
        <p:nvSpPr>
          <p:cNvPr id="259" name="Google Shape;259;gbd48b60b8e_0_5"/>
          <p:cNvSpPr/>
          <p:nvPr/>
        </p:nvSpPr>
        <p:spPr>
          <a:xfrm flipH="1" rot="-8543986">
            <a:off x="3892989" y="4033701"/>
            <a:ext cx="894373" cy="363394"/>
          </a:xfrm>
          <a:prstGeom prst="curvedDownArrow">
            <a:avLst>
              <a:gd fmla="val 25000" name="adj1"/>
              <a:gd fmla="val 50000" name="adj2"/>
              <a:gd fmla="val 25000" name="adj3"/>
            </a:avLst>
          </a:prstGeom>
          <a:solidFill>
            <a:srgbClr val="F94F08"/>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94F08"/>
              </a:solidFill>
              <a:highlight>
                <a:srgbClr val="F94F08"/>
              </a:highlight>
              <a:latin typeface="Arial"/>
              <a:ea typeface="Arial"/>
              <a:cs typeface="Arial"/>
              <a:sym typeface="Arial"/>
            </a:endParaRPr>
          </a:p>
        </p:txBody>
      </p:sp>
      <p:sp>
        <p:nvSpPr>
          <p:cNvPr id="260" name="Google Shape;260;gbd48b60b8e_0_5"/>
          <p:cNvSpPr/>
          <p:nvPr/>
        </p:nvSpPr>
        <p:spPr>
          <a:xfrm flipH="1" rot="9437308">
            <a:off x="5222086" y="2959814"/>
            <a:ext cx="894347" cy="363208"/>
          </a:xfrm>
          <a:prstGeom prst="curvedDownArrow">
            <a:avLst>
              <a:gd fmla="val 25000" name="adj1"/>
              <a:gd fmla="val 50000" name="adj2"/>
              <a:gd fmla="val 25000" name="adj3"/>
            </a:avLst>
          </a:prstGeom>
          <a:solidFill>
            <a:srgbClr val="F94F08"/>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94F08"/>
              </a:solidFill>
              <a:highlight>
                <a:srgbClr val="F94F08"/>
              </a:highlight>
              <a:latin typeface="Arial"/>
              <a:ea typeface="Arial"/>
              <a:cs typeface="Arial"/>
              <a:sym typeface="Arial"/>
            </a:endParaRPr>
          </a:p>
        </p:txBody>
      </p:sp>
      <p:sp>
        <p:nvSpPr>
          <p:cNvPr id="261" name="Google Shape;261;gbd48b60b8e_0_5"/>
          <p:cNvSpPr/>
          <p:nvPr/>
        </p:nvSpPr>
        <p:spPr>
          <a:xfrm>
            <a:off x="4990625" y="3919300"/>
            <a:ext cx="1932600" cy="1059900"/>
          </a:xfrm>
          <a:prstGeom prst="round2DiagRect">
            <a:avLst>
              <a:gd fmla="val 16667" name="adj1"/>
              <a:gd fmla="val 0" name="adj2"/>
            </a:avLst>
          </a:prstGeom>
          <a:solidFill>
            <a:schemeClr val="lt2"/>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0" i="0" lang="es-CO" sz="1400" u="none" cap="none" strike="noStrike">
                <a:solidFill>
                  <a:srgbClr val="F94F08"/>
                </a:solidFill>
                <a:latin typeface="Arial"/>
                <a:ea typeface="Arial"/>
                <a:cs typeface="Arial"/>
                <a:sym typeface="Arial"/>
              </a:rPr>
              <a:t>266 Fila x 8 columnas</a:t>
            </a:r>
            <a:endParaRPr b="0" i="0" sz="1400" u="none" cap="none" strike="noStrike">
              <a:solidFill>
                <a:srgbClr val="F94F08"/>
              </a:solidFill>
              <a:latin typeface="Arial"/>
              <a:ea typeface="Arial"/>
              <a:cs typeface="Arial"/>
              <a:sym typeface="Arial"/>
            </a:endParaRPr>
          </a:p>
        </p:txBody>
      </p:sp>
      <p:sp>
        <p:nvSpPr>
          <p:cNvPr id="262" name="Google Shape;262;gbd48b60b8e_0_5"/>
          <p:cNvSpPr txBox="1"/>
          <p:nvPr/>
        </p:nvSpPr>
        <p:spPr>
          <a:xfrm>
            <a:off x="7041050" y="3985600"/>
            <a:ext cx="154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000000"/>
                </a:solidFill>
                <a:latin typeface="Calibri"/>
                <a:ea typeface="Calibri"/>
                <a:cs typeface="Calibri"/>
                <a:sym typeface="Calibri"/>
              </a:rPr>
              <a:t>POBLACIÓN</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s-CO" sz="1500" u="none" cap="none" strike="noStrike">
                <a:solidFill>
                  <a:srgbClr val="000000"/>
                </a:solidFill>
                <a:latin typeface="Calibri"/>
                <a:ea typeface="Calibri"/>
                <a:cs typeface="Calibri"/>
                <a:sym typeface="Calibri"/>
              </a:rPr>
              <a:t>DATA</a:t>
            </a:r>
            <a:endParaRPr b="1" i="0" sz="1500" u="none" cap="none" strike="noStrike">
              <a:solidFill>
                <a:srgbClr val="000000"/>
              </a:solidFill>
              <a:latin typeface="Calibri"/>
              <a:ea typeface="Calibri"/>
              <a:cs typeface="Calibri"/>
              <a:sym typeface="Calibri"/>
            </a:endParaRPr>
          </a:p>
        </p:txBody>
      </p:sp>
      <p:pic>
        <p:nvPicPr>
          <p:cNvPr id="263" name="Google Shape;263;gbd48b60b8e_0_5"/>
          <p:cNvPicPr preferRelativeResize="0"/>
          <p:nvPr/>
        </p:nvPicPr>
        <p:blipFill rotWithShape="1">
          <a:blip r:embed="rId4">
            <a:alphaModFix/>
          </a:blip>
          <a:srcRect b="0" l="0" r="0" t="0"/>
          <a:stretch/>
        </p:blipFill>
        <p:spPr>
          <a:xfrm>
            <a:off x="7320700" y="1095025"/>
            <a:ext cx="1932600" cy="1638070"/>
          </a:xfrm>
          <a:prstGeom prst="rect">
            <a:avLst/>
          </a:prstGeom>
          <a:noFill/>
          <a:ln>
            <a:noFill/>
          </a:ln>
        </p:spPr>
      </p:pic>
      <p:sp>
        <p:nvSpPr>
          <p:cNvPr id="264" name="Google Shape;264;gbd48b60b8e_0_5"/>
          <p:cNvSpPr txBox="1"/>
          <p:nvPr/>
        </p:nvSpPr>
        <p:spPr>
          <a:xfrm>
            <a:off x="5872550" y="2007975"/>
            <a:ext cx="116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ENFOQUE</a:t>
            </a:r>
            <a:endParaRPr b="1" i="0" sz="1400" u="none" cap="none" strike="noStrike">
              <a:solidFill>
                <a:srgbClr val="000000"/>
              </a:solidFill>
              <a:latin typeface="Calibri"/>
              <a:ea typeface="Calibri"/>
              <a:cs typeface="Calibri"/>
              <a:sym typeface="Calibri"/>
            </a:endParaRPr>
          </a:p>
        </p:txBody>
      </p:sp>
      <p:cxnSp>
        <p:nvCxnSpPr>
          <p:cNvPr id="265" name="Google Shape;265;gbd48b60b8e_0_5"/>
          <p:cNvCxnSpPr/>
          <p:nvPr/>
        </p:nvCxnSpPr>
        <p:spPr>
          <a:xfrm flipH="1" rot="10800000">
            <a:off x="6749200" y="2200425"/>
            <a:ext cx="482700" cy="15300"/>
          </a:xfrm>
          <a:prstGeom prst="straightConnector1">
            <a:avLst/>
          </a:prstGeom>
          <a:noFill/>
          <a:ln cap="flat" cmpd="sng" w="28575">
            <a:solidFill>
              <a:srgbClr val="F94F08"/>
            </a:solidFill>
            <a:prstDash val="solid"/>
            <a:round/>
            <a:headEnd len="sm" w="sm" type="none"/>
            <a:tailEnd len="med" w="med" type="triangle"/>
          </a:ln>
        </p:spPr>
      </p:cxnSp>
      <p:pic>
        <p:nvPicPr>
          <p:cNvPr id="266" name="Google Shape;266;gbd48b60b8e_0_5"/>
          <p:cNvPicPr preferRelativeResize="0"/>
          <p:nvPr/>
        </p:nvPicPr>
        <p:blipFill rotWithShape="1">
          <a:blip r:embed="rId5">
            <a:alphaModFix/>
          </a:blip>
          <a:srcRect b="0" l="0" r="0" t="0"/>
          <a:stretch/>
        </p:blipFill>
        <p:spPr>
          <a:xfrm>
            <a:off x="4990625" y="4672625"/>
            <a:ext cx="3301800" cy="470875"/>
          </a:xfrm>
          <a:prstGeom prst="rect">
            <a:avLst/>
          </a:prstGeom>
          <a:noFill/>
          <a:ln>
            <a:noFill/>
          </a:ln>
        </p:spPr>
      </p:pic>
      <p:pic>
        <p:nvPicPr>
          <p:cNvPr id="267" name="Google Shape;267;gbd48b60b8e_0_5"/>
          <p:cNvPicPr preferRelativeResize="0"/>
          <p:nvPr/>
        </p:nvPicPr>
        <p:blipFill rotWithShape="1">
          <a:blip r:embed="rId6">
            <a:alphaModFix/>
          </a:blip>
          <a:srcRect b="0" l="0" r="0" t="0"/>
          <a:stretch/>
        </p:blipFill>
        <p:spPr>
          <a:xfrm flipH="1" rot="-340515">
            <a:off x="8450" y="1159655"/>
            <a:ext cx="208225" cy="181225"/>
          </a:xfrm>
          <a:prstGeom prst="rect">
            <a:avLst/>
          </a:prstGeom>
          <a:noFill/>
          <a:ln>
            <a:noFill/>
          </a:ln>
        </p:spPr>
      </p:pic>
      <p:pic>
        <p:nvPicPr>
          <p:cNvPr id="268" name="Google Shape;268;gbd48b60b8e_0_5"/>
          <p:cNvPicPr preferRelativeResize="0"/>
          <p:nvPr/>
        </p:nvPicPr>
        <p:blipFill rotWithShape="1">
          <a:blip r:embed="rId7">
            <a:alphaModFix/>
          </a:blip>
          <a:srcRect b="15858" l="0" r="0" t="21410"/>
          <a:stretch/>
        </p:blipFill>
        <p:spPr>
          <a:xfrm>
            <a:off x="623362" y="1806013"/>
            <a:ext cx="2473313" cy="646500"/>
          </a:xfrm>
          <a:prstGeom prst="rect">
            <a:avLst/>
          </a:prstGeom>
          <a:noFill/>
          <a:ln>
            <a:noFill/>
          </a:ln>
        </p:spPr>
      </p:pic>
      <p:sp>
        <p:nvSpPr>
          <p:cNvPr id="269" name="Google Shape;269;gbd48b60b8e_0_5"/>
          <p:cNvSpPr/>
          <p:nvPr/>
        </p:nvSpPr>
        <p:spPr>
          <a:xfrm>
            <a:off x="6200088" y="2485175"/>
            <a:ext cx="1730100" cy="646500"/>
          </a:xfrm>
          <a:prstGeom prst="rect">
            <a:avLst/>
          </a:prstGeom>
          <a:solidFill>
            <a:schemeClr val="lt2"/>
          </a:solidFill>
          <a:ln cap="flat" cmpd="sng" w="9525">
            <a:solidFill>
              <a:srgbClr val="F94F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Cuantitativo, interfaces RStudio y Python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nvSpPr>
        <p:spPr>
          <a:xfrm>
            <a:off x="1431851" y="285194"/>
            <a:ext cx="5954232"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ENTENDIMIENTO DE LOS DATOS</a:t>
            </a:r>
            <a:endParaRPr b="0" i="0" sz="1400" u="none" cap="none" strike="noStrike">
              <a:solidFill>
                <a:srgbClr val="000000"/>
              </a:solidFill>
              <a:latin typeface="Arial"/>
              <a:ea typeface="Arial"/>
              <a:cs typeface="Arial"/>
              <a:sym typeface="Arial"/>
            </a:endParaRPr>
          </a:p>
        </p:txBody>
      </p:sp>
      <p:sp>
        <p:nvSpPr>
          <p:cNvPr id="275" name="Google Shape;275;p34"/>
          <p:cNvSpPr txBox="1"/>
          <p:nvPr/>
        </p:nvSpPr>
        <p:spPr>
          <a:xfrm>
            <a:off x="1" y="1315500"/>
            <a:ext cx="6165600" cy="2031900"/>
          </a:xfrm>
          <a:prstGeom prst="rect">
            <a:avLst/>
          </a:prstGeom>
          <a:noFill/>
          <a:ln>
            <a:noFill/>
          </a:ln>
        </p:spPr>
        <p:txBody>
          <a:bodyPr anchorCtr="0" anchor="t" bIns="45700" lIns="91425" spcFirstLastPara="1" rIns="91425" wrap="square" tIns="45700">
            <a:spAutoFit/>
          </a:bodyPr>
          <a:lstStyle/>
          <a:p>
            <a:pPr indent="-288925" lvl="0" marL="630000" rtl="0" algn="l">
              <a:spcBef>
                <a:spcPts val="0"/>
              </a:spcBef>
              <a:spcAft>
                <a:spcPts val="0"/>
              </a:spcAft>
              <a:buClr>
                <a:schemeClr val="dk1"/>
              </a:buClr>
              <a:buSzPts val="1400"/>
              <a:buChar char="•"/>
            </a:pPr>
            <a:r>
              <a:rPr lang="es-CO">
                <a:solidFill>
                  <a:schemeClr val="dk1"/>
                </a:solidFill>
              </a:rPr>
              <a:t>Los datos que se recopilaron sean obtenido gracias a las herramientas de datos como son: Rstudio, Jupyter Notebook, Excel, Power Bi, Pandas Profiling.</a:t>
            </a:r>
            <a:endParaRPr>
              <a:solidFill>
                <a:schemeClr val="dk1"/>
              </a:solidFill>
            </a:endParaRPr>
          </a:p>
          <a:p>
            <a:pPr indent="0" lvl="0" marL="457200" rtl="0" algn="l">
              <a:spcBef>
                <a:spcPts val="0"/>
              </a:spcBef>
              <a:spcAft>
                <a:spcPts val="0"/>
              </a:spcAft>
              <a:buNone/>
            </a:pPr>
            <a:r>
              <a:t/>
            </a:r>
            <a:endParaRPr>
              <a:solidFill>
                <a:schemeClr val="dk1"/>
              </a:solidFill>
            </a:endParaRPr>
          </a:p>
          <a:p>
            <a:pPr indent="-288925" lvl="0" marL="630000" rtl="0" algn="l">
              <a:spcBef>
                <a:spcPts val="0"/>
              </a:spcBef>
              <a:spcAft>
                <a:spcPts val="0"/>
              </a:spcAft>
              <a:buClr>
                <a:schemeClr val="dk1"/>
              </a:buClr>
              <a:buSzPts val="1400"/>
              <a:buChar char="•"/>
            </a:pPr>
            <a:r>
              <a:rPr lang="es-CO">
                <a:solidFill>
                  <a:schemeClr val="dk1"/>
                </a:solidFill>
              </a:rPr>
              <a:t>Técnicas: Correlación, Desviación Estándar, Media, Percentiles, etc.</a:t>
            </a:r>
            <a:endParaRPr>
              <a:solidFill>
                <a:schemeClr val="dk1"/>
              </a:solidFill>
            </a:endParaRPr>
          </a:p>
          <a:p>
            <a:pPr indent="-288925" lvl="0" marL="630000" rtl="0" algn="l">
              <a:spcBef>
                <a:spcPts val="0"/>
              </a:spcBef>
              <a:spcAft>
                <a:spcPts val="0"/>
              </a:spcAft>
              <a:buClr>
                <a:schemeClr val="dk1"/>
              </a:buClr>
              <a:buSzPts val="1400"/>
              <a:buChar char="•"/>
            </a:pPr>
            <a:r>
              <a:rPr lang="es-CO">
                <a:solidFill>
                  <a:schemeClr val="dk1"/>
                </a:solidFill>
              </a:rPr>
              <a:t>Los siguientes resultados que se presentarán a continuación fueron elaborados utilizando las anteriores herramientas las cuales se encuentran en el repositorio de Github y Google Drive.</a:t>
            </a:r>
            <a:endParaRPr>
              <a:solidFill>
                <a:schemeClr val="dk1"/>
              </a:solidFill>
            </a:endParaRPr>
          </a:p>
        </p:txBody>
      </p:sp>
      <p:pic>
        <p:nvPicPr>
          <p:cNvPr id="276" name="Google Shape;276;p34"/>
          <p:cNvPicPr preferRelativeResize="0"/>
          <p:nvPr/>
        </p:nvPicPr>
        <p:blipFill rotWithShape="1">
          <a:blip r:embed="rId3">
            <a:alphaModFix/>
          </a:blip>
          <a:srcRect b="-3078" l="-196590" r="196590" t="3080"/>
          <a:stretch/>
        </p:blipFill>
        <p:spPr>
          <a:xfrm>
            <a:off x="30550" y="3356525"/>
            <a:ext cx="3122851" cy="990600"/>
          </a:xfrm>
          <a:prstGeom prst="rect">
            <a:avLst/>
          </a:prstGeom>
          <a:noFill/>
          <a:ln>
            <a:noFill/>
          </a:ln>
        </p:spPr>
      </p:pic>
      <p:pic>
        <p:nvPicPr>
          <p:cNvPr id="277" name="Google Shape;277;p34"/>
          <p:cNvPicPr preferRelativeResize="0"/>
          <p:nvPr/>
        </p:nvPicPr>
        <p:blipFill rotWithShape="1">
          <a:blip r:embed="rId4">
            <a:alphaModFix/>
          </a:blip>
          <a:srcRect b="0" l="0" r="0" t="0"/>
          <a:stretch/>
        </p:blipFill>
        <p:spPr>
          <a:xfrm>
            <a:off x="131125" y="4869960"/>
            <a:ext cx="257175" cy="142875"/>
          </a:xfrm>
          <a:prstGeom prst="rect">
            <a:avLst/>
          </a:prstGeom>
          <a:noFill/>
          <a:ln>
            <a:noFill/>
          </a:ln>
        </p:spPr>
      </p:pic>
      <p:pic>
        <p:nvPicPr>
          <p:cNvPr id="278" name="Google Shape;278;p34"/>
          <p:cNvPicPr preferRelativeResize="0"/>
          <p:nvPr/>
        </p:nvPicPr>
        <p:blipFill rotWithShape="1">
          <a:blip r:embed="rId4">
            <a:alphaModFix/>
          </a:blip>
          <a:srcRect b="0" l="0" r="0" t="0"/>
          <a:stretch/>
        </p:blipFill>
        <p:spPr>
          <a:xfrm>
            <a:off x="8809775" y="1106035"/>
            <a:ext cx="257175" cy="142875"/>
          </a:xfrm>
          <a:prstGeom prst="rect">
            <a:avLst/>
          </a:prstGeom>
          <a:noFill/>
          <a:ln>
            <a:noFill/>
          </a:ln>
        </p:spPr>
      </p:pic>
      <p:pic>
        <p:nvPicPr>
          <p:cNvPr id="279" name="Google Shape;279;p34"/>
          <p:cNvPicPr preferRelativeResize="0"/>
          <p:nvPr/>
        </p:nvPicPr>
        <p:blipFill>
          <a:blip r:embed="rId5">
            <a:alphaModFix/>
          </a:blip>
          <a:stretch>
            <a:fillRect/>
          </a:stretch>
        </p:blipFill>
        <p:spPr>
          <a:xfrm>
            <a:off x="6296300" y="1398650"/>
            <a:ext cx="2325175" cy="1579675"/>
          </a:xfrm>
          <a:prstGeom prst="rect">
            <a:avLst/>
          </a:prstGeom>
          <a:noFill/>
          <a:ln>
            <a:noFill/>
          </a:ln>
        </p:spPr>
      </p:pic>
      <p:pic>
        <p:nvPicPr>
          <p:cNvPr id="280" name="Google Shape;280;p34"/>
          <p:cNvPicPr preferRelativeResize="0"/>
          <p:nvPr/>
        </p:nvPicPr>
        <p:blipFill>
          <a:blip r:embed="rId6">
            <a:alphaModFix/>
          </a:blip>
          <a:stretch>
            <a:fillRect/>
          </a:stretch>
        </p:blipFill>
        <p:spPr>
          <a:xfrm>
            <a:off x="5732565" y="2912400"/>
            <a:ext cx="1719810" cy="1150150"/>
          </a:xfrm>
          <a:prstGeom prst="rect">
            <a:avLst/>
          </a:prstGeom>
          <a:noFill/>
          <a:ln>
            <a:noFill/>
          </a:ln>
        </p:spPr>
      </p:pic>
      <p:pic>
        <p:nvPicPr>
          <p:cNvPr id="281" name="Google Shape;281;p34"/>
          <p:cNvPicPr preferRelativeResize="0"/>
          <p:nvPr/>
        </p:nvPicPr>
        <p:blipFill>
          <a:blip r:embed="rId7">
            <a:alphaModFix/>
          </a:blip>
          <a:stretch>
            <a:fillRect/>
          </a:stretch>
        </p:blipFill>
        <p:spPr>
          <a:xfrm>
            <a:off x="3355425" y="3854475"/>
            <a:ext cx="2433150" cy="1150150"/>
          </a:xfrm>
          <a:prstGeom prst="rect">
            <a:avLst/>
          </a:prstGeom>
          <a:noFill/>
          <a:ln>
            <a:noFill/>
          </a:ln>
        </p:spPr>
      </p:pic>
      <p:pic>
        <p:nvPicPr>
          <p:cNvPr id="282" name="Google Shape;282;p34"/>
          <p:cNvPicPr preferRelativeResize="0"/>
          <p:nvPr/>
        </p:nvPicPr>
        <p:blipFill>
          <a:blip r:embed="rId8">
            <a:alphaModFix/>
          </a:blip>
          <a:stretch>
            <a:fillRect/>
          </a:stretch>
        </p:blipFill>
        <p:spPr>
          <a:xfrm>
            <a:off x="6740425" y="3854475"/>
            <a:ext cx="2207624" cy="115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2"/>
          <p:cNvPicPr preferRelativeResize="0"/>
          <p:nvPr/>
        </p:nvPicPr>
        <p:blipFill rotWithShape="1">
          <a:blip r:embed="rId3">
            <a:alphaModFix/>
          </a:blip>
          <a:srcRect b="0" l="0" r="0" t="0"/>
          <a:stretch/>
        </p:blipFill>
        <p:spPr>
          <a:xfrm>
            <a:off x="5168298" y="2037225"/>
            <a:ext cx="4098776" cy="3927973"/>
          </a:xfrm>
          <a:prstGeom prst="rect">
            <a:avLst/>
          </a:prstGeom>
          <a:noFill/>
          <a:ln>
            <a:noFill/>
          </a:ln>
        </p:spPr>
      </p:pic>
      <p:sp>
        <p:nvSpPr>
          <p:cNvPr id="69" name="Google Shape;69;p2"/>
          <p:cNvSpPr txBox="1"/>
          <p:nvPr/>
        </p:nvSpPr>
        <p:spPr>
          <a:xfrm>
            <a:off x="3044455" y="217682"/>
            <a:ext cx="3055089"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INTRODUCCIÓN</a:t>
            </a:r>
            <a:endParaRPr b="0" i="0" sz="1400" u="none" cap="none" strike="noStrike">
              <a:solidFill>
                <a:srgbClr val="000000"/>
              </a:solidFill>
              <a:latin typeface="Arial"/>
              <a:ea typeface="Arial"/>
              <a:cs typeface="Arial"/>
              <a:sym typeface="Arial"/>
            </a:endParaRPr>
          </a:p>
        </p:txBody>
      </p:sp>
      <p:sp>
        <p:nvSpPr>
          <p:cNvPr id="70" name="Google Shape;70;p2"/>
          <p:cNvSpPr txBox="1"/>
          <p:nvPr/>
        </p:nvSpPr>
        <p:spPr>
          <a:xfrm>
            <a:off x="79950" y="1268775"/>
            <a:ext cx="7852200" cy="17946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1200"/>
              </a:spcBef>
              <a:spcAft>
                <a:spcPts val="1200"/>
              </a:spcAft>
              <a:buClr>
                <a:srgbClr val="000000"/>
              </a:buClr>
              <a:buSzPts val="700"/>
              <a:buFont typeface="Arial"/>
              <a:buNone/>
            </a:pPr>
            <a:r>
              <a:rPr b="0" i="0" lang="es-CO" sz="700" u="none" cap="none" strike="noStrike">
                <a:solidFill>
                  <a:schemeClr val="dk1"/>
                </a:solidFill>
                <a:latin typeface="Times New Roman"/>
                <a:ea typeface="Times New Roman"/>
                <a:cs typeface="Times New Roman"/>
                <a:sym typeface="Times New Roman"/>
              </a:rPr>
              <a:t> </a:t>
            </a:r>
            <a:r>
              <a:rPr b="0" i="0" lang="es-CO" sz="1400" u="none" cap="none" strike="noStrike">
                <a:solidFill>
                  <a:schemeClr val="dk1"/>
                </a:solidFill>
                <a:latin typeface="Arial"/>
                <a:ea typeface="Arial"/>
                <a:cs typeface="Arial"/>
                <a:sym typeface="Arial"/>
              </a:rPr>
              <a:t>En los últimos tiempos, el café ha contribuido a la estabilidad e integración económica de Colombia,  posicionándose de manera favorable en el mercado nacional del café por su producción, exportación, rendimiento,variedad y calidad, en la cual, demostró su eficiencia manteniéndose al margen a pesar de las diferentes crisis.Con base a lo anterior,  se evaluará el comportamiento de los resultados obtenidos de los años anteriores de cada departamento en Colombia,permitiendo implementar  técnicas y herramientas de big data  que ayude a predecir el comportamiento de sus cultivos.</a:t>
            </a:r>
            <a:endParaRPr b="0" i="0" sz="1400" u="none" cap="none" strike="noStrike">
              <a:solidFill>
                <a:schemeClr val="dk1"/>
              </a:solidFill>
              <a:latin typeface="Arial"/>
              <a:ea typeface="Arial"/>
              <a:cs typeface="Arial"/>
              <a:sym typeface="Arial"/>
            </a:endParaRPr>
          </a:p>
        </p:txBody>
      </p:sp>
      <p:sp>
        <p:nvSpPr>
          <p:cNvPr id="71" name="Google Shape;71;p2"/>
          <p:cNvSpPr txBox="1"/>
          <p:nvPr/>
        </p:nvSpPr>
        <p:spPr>
          <a:xfrm>
            <a:off x="6099550" y="4851000"/>
            <a:ext cx="2912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s-CO" sz="700" u="sng" cap="none" strike="noStrike">
                <a:solidFill>
                  <a:schemeClr val="hlink"/>
                </a:solidFill>
                <a:latin typeface="Arial"/>
                <a:ea typeface="Arial"/>
                <a:cs typeface="Arial"/>
                <a:sym typeface="Arial"/>
                <a:hlinkClick r:id="rId4"/>
              </a:rPr>
              <a:t>https://www.google.com/search?q=datos&amp;sxsrf=ALeKk03fMyJfjAvVA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ba78c83bd3_0_27"/>
          <p:cNvSpPr txBox="1"/>
          <p:nvPr/>
        </p:nvSpPr>
        <p:spPr>
          <a:xfrm>
            <a:off x="1431851" y="285194"/>
            <a:ext cx="59541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ENTENDIMIENTO DE LOS DATOS</a:t>
            </a:r>
            <a:endParaRPr b="0" i="0" sz="1400" u="none" cap="none" strike="noStrike">
              <a:solidFill>
                <a:srgbClr val="000000"/>
              </a:solidFill>
              <a:latin typeface="Arial"/>
              <a:ea typeface="Arial"/>
              <a:cs typeface="Arial"/>
              <a:sym typeface="Arial"/>
            </a:endParaRPr>
          </a:p>
        </p:txBody>
      </p:sp>
      <p:sp>
        <p:nvSpPr>
          <p:cNvPr id="288" name="Google Shape;288;gba78c83bd3_0_27"/>
          <p:cNvSpPr txBox="1"/>
          <p:nvPr/>
        </p:nvSpPr>
        <p:spPr>
          <a:xfrm>
            <a:off x="131125" y="1606836"/>
            <a:ext cx="45846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800"/>
              </a:spcBef>
              <a:spcAft>
                <a:spcPts val="0"/>
              </a:spcAft>
              <a:buClr>
                <a:srgbClr val="000000"/>
              </a:buClr>
              <a:buSzPts val="1400"/>
              <a:buFont typeface="Arial"/>
              <a:buNone/>
            </a:pPr>
            <a:br>
              <a:rPr b="0" i="0" lang="es-CO" sz="1400" u="none" cap="none" strike="noStrike">
                <a:solidFill>
                  <a:srgbClr val="000000"/>
                </a:solidFill>
                <a:latin typeface="Arial"/>
                <a:ea typeface="Arial"/>
                <a:cs typeface="Arial"/>
                <a:sym typeface="Arial"/>
              </a:rPr>
            </a:br>
            <a:r>
              <a:rPr b="0" i="0" lang="es-CO" sz="1400" u="none" cap="none" strike="noStrike">
                <a:solidFill>
                  <a:srgbClr val="000000"/>
                </a:solidFill>
                <a:latin typeface="Arial"/>
                <a:ea typeface="Arial"/>
                <a:cs typeface="Arial"/>
                <a:sym typeface="Arial"/>
              </a:rPr>
              <a:t>El </a:t>
            </a:r>
            <a:r>
              <a:rPr lang="es-CO"/>
              <a:t>diagnóstico</a:t>
            </a:r>
            <a:r>
              <a:rPr b="0" i="0" lang="es-CO" sz="1400" u="none" cap="none" strike="noStrike">
                <a:solidFill>
                  <a:srgbClr val="000000"/>
                </a:solidFill>
                <a:latin typeface="Arial"/>
                <a:ea typeface="Arial"/>
                <a:cs typeface="Arial"/>
                <a:sym typeface="Arial"/>
              </a:rPr>
              <a:t> que nos arroja el modelo empleado indica que el valor entregado en la variable e</a:t>
            </a:r>
            <a:r>
              <a:rPr lang="es-CO"/>
              <a:t>s menor a 0.05, nos muestra que si existe una distribución entre las variables, así mismo se observa en las gráficas de dispersión que los puntos mientras más dispersos estén de la línea menos correlación tendrá una variable de otra.</a:t>
            </a:r>
            <a:endParaRPr b="0" i="0" sz="1400" u="none" cap="none" strike="noStrike">
              <a:solidFill>
                <a:srgbClr val="000000"/>
              </a:solidFill>
              <a:latin typeface="Arial"/>
              <a:ea typeface="Arial"/>
              <a:cs typeface="Arial"/>
              <a:sym typeface="Arial"/>
            </a:endParaRPr>
          </a:p>
        </p:txBody>
      </p:sp>
      <p:sp>
        <p:nvSpPr>
          <p:cNvPr id="289" name="Google Shape;289;gba78c83bd3_0_27"/>
          <p:cNvSpPr txBox="1"/>
          <p:nvPr/>
        </p:nvSpPr>
        <p:spPr>
          <a:xfrm>
            <a:off x="1349637" y="1248894"/>
            <a:ext cx="1998900" cy="307800"/>
          </a:xfrm>
          <a:prstGeom prst="rect">
            <a:avLst/>
          </a:prstGeom>
          <a:noFill/>
          <a:ln cap="flat" cmpd="sng" w="9525">
            <a:solidFill>
              <a:srgbClr val="98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CO"/>
              <a:t>Shapiro Wilk</a:t>
            </a:r>
            <a:endParaRPr b="0" i="0" sz="1400" u="none" cap="none" strike="noStrike">
              <a:solidFill>
                <a:srgbClr val="000000"/>
              </a:solidFill>
              <a:latin typeface="Arial"/>
              <a:ea typeface="Arial"/>
              <a:cs typeface="Arial"/>
              <a:sym typeface="Arial"/>
            </a:endParaRPr>
          </a:p>
        </p:txBody>
      </p:sp>
      <p:sp>
        <p:nvSpPr>
          <p:cNvPr id="290" name="Google Shape;290;gba78c83bd3_0_27"/>
          <p:cNvSpPr txBox="1"/>
          <p:nvPr/>
        </p:nvSpPr>
        <p:spPr>
          <a:xfrm>
            <a:off x="5786871" y="1248894"/>
            <a:ext cx="1998900" cy="307800"/>
          </a:xfrm>
          <a:prstGeom prst="rect">
            <a:avLst/>
          </a:prstGeom>
          <a:noFill/>
          <a:ln cap="flat" cmpd="sng" w="9525">
            <a:solidFill>
              <a:srgbClr val="98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CO"/>
              <a:t>pearso</a:t>
            </a:r>
            <a:r>
              <a:rPr lang="es-CO">
                <a:solidFill>
                  <a:schemeClr val="dk1"/>
                </a:solidFill>
              </a:rPr>
              <a:t>n</a:t>
            </a:r>
            <a:endParaRPr b="0" i="0" sz="1400" u="none" cap="none" strike="noStrike">
              <a:solidFill>
                <a:srgbClr val="000000"/>
              </a:solidFill>
              <a:latin typeface="Arial"/>
              <a:ea typeface="Arial"/>
              <a:cs typeface="Arial"/>
              <a:sym typeface="Arial"/>
            </a:endParaRPr>
          </a:p>
        </p:txBody>
      </p:sp>
      <p:pic>
        <p:nvPicPr>
          <p:cNvPr id="291" name="Google Shape;291;gba78c83bd3_0_27"/>
          <p:cNvPicPr preferRelativeResize="0"/>
          <p:nvPr/>
        </p:nvPicPr>
        <p:blipFill rotWithShape="1">
          <a:blip r:embed="rId3">
            <a:alphaModFix/>
          </a:blip>
          <a:srcRect b="-3079" l="-196590" r="196590" t="3080"/>
          <a:stretch/>
        </p:blipFill>
        <p:spPr>
          <a:xfrm>
            <a:off x="30550" y="3356525"/>
            <a:ext cx="3122851" cy="990600"/>
          </a:xfrm>
          <a:prstGeom prst="rect">
            <a:avLst/>
          </a:prstGeom>
          <a:noFill/>
          <a:ln>
            <a:noFill/>
          </a:ln>
        </p:spPr>
      </p:pic>
      <p:pic>
        <p:nvPicPr>
          <p:cNvPr id="292" name="Google Shape;292;gba78c83bd3_0_27"/>
          <p:cNvPicPr preferRelativeResize="0"/>
          <p:nvPr/>
        </p:nvPicPr>
        <p:blipFill rotWithShape="1">
          <a:blip r:embed="rId4">
            <a:alphaModFix/>
          </a:blip>
          <a:srcRect b="0" l="0" r="0" t="0"/>
          <a:stretch/>
        </p:blipFill>
        <p:spPr>
          <a:xfrm>
            <a:off x="131125" y="4869960"/>
            <a:ext cx="257175" cy="142875"/>
          </a:xfrm>
          <a:prstGeom prst="rect">
            <a:avLst/>
          </a:prstGeom>
          <a:noFill/>
          <a:ln>
            <a:noFill/>
          </a:ln>
        </p:spPr>
      </p:pic>
      <p:pic>
        <p:nvPicPr>
          <p:cNvPr id="293" name="Google Shape;293;gba78c83bd3_0_27"/>
          <p:cNvPicPr preferRelativeResize="0"/>
          <p:nvPr/>
        </p:nvPicPr>
        <p:blipFill rotWithShape="1">
          <a:blip r:embed="rId4">
            <a:alphaModFix/>
          </a:blip>
          <a:srcRect b="0" l="0" r="0" t="0"/>
          <a:stretch/>
        </p:blipFill>
        <p:spPr>
          <a:xfrm>
            <a:off x="8809775" y="1106035"/>
            <a:ext cx="257175" cy="142875"/>
          </a:xfrm>
          <a:prstGeom prst="rect">
            <a:avLst/>
          </a:prstGeom>
          <a:noFill/>
          <a:ln>
            <a:noFill/>
          </a:ln>
        </p:spPr>
      </p:pic>
      <p:pic>
        <p:nvPicPr>
          <p:cNvPr id="294" name="Google Shape;294;gba78c83bd3_0_27"/>
          <p:cNvPicPr preferRelativeResize="0"/>
          <p:nvPr/>
        </p:nvPicPr>
        <p:blipFill rotWithShape="1">
          <a:blip r:embed="rId5">
            <a:alphaModFix/>
          </a:blip>
          <a:srcRect b="9842" l="11904" r="11142" t="16209"/>
          <a:stretch/>
        </p:blipFill>
        <p:spPr>
          <a:xfrm>
            <a:off x="288800" y="3624875"/>
            <a:ext cx="3996599" cy="1355175"/>
          </a:xfrm>
          <a:prstGeom prst="rect">
            <a:avLst/>
          </a:prstGeom>
          <a:noFill/>
          <a:ln>
            <a:noFill/>
          </a:ln>
        </p:spPr>
      </p:pic>
      <p:sp>
        <p:nvSpPr>
          <p:cNvPr id="295" name="Google Shape;295;gba78c83bd3_0_27"/>
          <p:cNvSpPr txBox="1"/>
          <p:nvPr/>
        </p:nvSpPr>
        <p:spPr>
          <a:xfrm>
            <a:off x="4807325" y="1773000"/>
            <a:ext cx="41412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800"/>
              </a:spcBef>
              <a:spcAft>
                <a:spcPts val="0"/>
              </a:spcAft>
              <a:buClr>
                <a:srgbClr val="000000"/>
              </a:buClr>
              <a:buSzPts val="1400"/>
              <a:buFont typeface="Arial"/>
              <a:buNone/>
            </a:pPr>
            <a:r>
              <a:rPr lang="es-CO"/>
              <a:t>El coeficie</a:t>
            </a:r>
            <a:r>
              <a:rPr lang="es-CO">
                <a:solidFill>
                  <a:schemeClr val="dk1"/>
                </a:solidFill>
              </a:rPr>
              <a:t>n</a:t>
            </a:r>
            <a:r>
              <a:rPr lang="es-CO"/>
              <a:t>te de </a:t>
            </a:r>
            <a:r>
              <a:rPr lang="es-CO"/>
              <a:t>correlación</a:t>
            </a:r>
            <a:r>
              <a:rPr lang="es-CO">
                <a:solidFill>
                  <a:schemeClr val="dk1"/>
                </a:solidFill>
              </a:rPr>
              <a:t> de Pearson se utiliza para estudiar la </a:t>
            </a:r>
            <a:r>
              <a:rPr lang="es-CO">
                <a:solidFill>
                  <a:schemeClr val="dk1"/>
                </a:solidFill>
              </a:rPr>
              <a:t>relación</a:t>
            </a:r>
            <a:r>
              <a:rPr lang="es-CO">
                <a:solidFill>
                  <a:schemeClr val="dk1"/>
                </a:solidFill>
              </a:rPr>
              <a:t> (o </a:t>
            </a:r>
            <a:r>
              <a:rPr lang="es-CO">
                <a:solidFill>
                  <a:schemeClr val="dk1"/>
                </a:solidFill>
              </a:rPr>
              <a:t>correlación</a:t>
            </a:r>
            <a:r>
              <a:rPr lang="es-CO">
                <a:solidFill>
                  <a:schemeClr val="dk1"/>
                </a:solidFill>
              </a:rPr>
              <a:t>) entre dos variables cuantitativas (escala </a:t>
            </a:r>
            <a:r>
              <a:rPr lang="es-CO">
                <a:solidFill>
                  <a:schemeClr val="dk1"/>
                </a:solidFill>
              </a:rPr>
              <a:t>mínima</a:t>
            </a:r>
            <a:r>
              <a:rPr lang="es-CO">
                <a:solidFill>
                  <a:schemeClr val="dk1"/>
                </a:solidFill>
              </a:rPr>
              <a:t> de intervalos); Por ejemplo, la </a:t>
            </a:r>
            <a:r>
              <a:rPr lang="es-CO">
                <a:solidFill>
                  <a:schemeClr val="dk1"/>
                </a:solidFill>
              </a:rPr>
              <a:t>relación</a:t>
            </a:r>
            <a:r>
              <a:rPr lang="es-CO">
                <a:solidFill>
                  <a:schemeClr val="dk1"/>
                </a:solidFill>
              </a:rPr>
              <a:t> entre el peso y la altura. Es una medida que nos da </a:t>
            </a:r>
            <a:r>
              <a:rPr lang="es-CO">
                <a:solidFill>
                  <a:schemeClr val="dk1"/>
                </a:solidFill>
              </a:rPr>
              <a:t>información</a:t>
            </a:r>
            <a:r>
              <a:rPr lang="es-CO">
                <a:solidFill>
                  <a:schemeClr val="dk1"/>
                </a:solidFill>
              </a:rPr>
              <a:t> de la </a:t>
            </a:r>
            <a:r>
              <a:rPr lang="es-CO">
                <a:solidFill>
                  <a:schemeClr val="dk1"/>
                </a:solidFill>
              </a:rPr>
              <a:t>relación</a:t>
            </a:r>
            <a:r>
              <a:rPr lang="es-CO">
                <a:solidFill>
                  <a:schemeClr val="dk1"/>
                </a:solidFill>
              </a:rPr>
              <a:t>. En otras palabras se trata de un </a:t>
            </a:r>
            <a:r>
              <a:rPr lang="es-CO">
                <a:solidFill>
                  <a:schemeClr val="dk1"/>
                </a:solidFill>
              </a:rPr>
              <a:t>índice</a:t>
            </a:r>
            <a:r>
              <a:rPr lang="es-CO">
                <a:solidFill>
                  <a:schemeClr val="dk1"/>
                </a:solidFill>
              </a:rPr>
              <a:t> que mide el grado de </a:t>
            </a:r>
            <a:r>
              <a:rPr lang="es-CO">
                <a:solidFill>
                  <a:schemeClr val="dk1"/>
                </a:solidFill>
              </a:rPr>
              <a:t>covariación</a:t>
            </a:r>
            <a:r>
              <a:rPr lang="es-CO">
                <a:solidFill>
                  <a:schemeClr val="dk1"/>
                </a:solidFill>
              </a:rPr>
              <a:t> entre </a:t>
            </a:r>
            <a:r>
              <a:rPr lang="es-CO">
                <a:solidFill>
                  <a:schemeClr val="dk1"/>
                </a:solidFill>
              </a:rPr>
              <a:t>distintas</a:t>
            </a:r>
            <a:r>
              <a:rPr lang="es-CO">
                <a:solidFill>
                  <a:schemeClr val="dk1"/>
                </a:solidFill>
              </a:rPr>
              <a:t> variables relacionadas linealmente.</a:t>
            </a:r>
            <a:endParaRPr b="0" i="0" sz="1400" u="none" cap="none" strike="noStrike">
              <a:solidFill>
                <a:srgbClr val="000000"/>
              </a:solidFill>
              <a:latin typeface="Arial"/>
              <a:ea typeface="Arial"/>
              <a:cs typeface="Arial"/>
              <a:sym typeface="Arial"/>
            </a:endParaRPr>
          </a:p>
        </p:txBody>
      </p:sp>
      <p:pic>
        <p:nvPicPr>
          <p:cNvPr id="296" name="Google Shape;296;gba78c83bd3_0_27"/>
          <p:cNvPicPr preferRelativeResize="0"/>
          <p:nvPr/>
        </p:nvPicPr>
        <p:blipFill rotWithShape="1">
          <a:blip r:embed="rId6">
            <a:alphaModFix/>
          </a:blip>
          <a:srcRect b="11273" l="24359" r="18350" t="22060"/>
          <a:stretch/>
        </p:blipFill>
        <p:spPr>
          <a:xfrm>
            <a:off x="4715725" y="3755375"/>
            <a:ext cx="4141201" cy="1224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79a46426a4_2_2"/>
          <p:cNvSpPr txBox="1"/>
          <p:nvPr/>
        </p:nvSpPr>
        <p:spPr>
          <a:xfrm>
            <a:off x="1431851" y="285194"/>
            <a:ext cx="59541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ENTENDIMIENTO DE LOS DATOS</a:t>
            </a:r>
            <a:endParaRPr b="0" i="0" sz="1400" u="none" cap="none" strike="noStrike">
              <a:solidFill>
                <a:srgbClr val="000000"/>
              </a:solidFill>
              <a:latin typeface="Arial"/>
              <a:ea typeface="Arial"/>
              <a:cs typeface="Arial"/>
              <a:sym typeface="Arial"/>
            </a:endParaRPr>
          </a:p>
        </p:txBody>
      </p:sp>
      <p:sp>
        <p:nvSpPr>
          <p:cNvPr id="302" name="Google Shape;302;g79a46426a4_2_2"/>
          <p:cNvSpPr txBox="1"/>
          <p:nvPr/>
        </p:nvSpPr>
        <p:spPr>
          <a:xfrm>
            <a:off x="131125" y="1879398"/>
            <a:ext cx="4584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800"/>
              </a:spcBef>
              <a:spcAft>
                <a:spcPts val="0"/>
              </a:spcAft>
              <a:buClr>
                <a:srgbClr val="000000"/>
              </a:buClr>
              <a:buSzPts val="1400"/>
              <a:buFont typeface="Arial"/>
              <a:buNone/>
            </a:pPr>
            <a:r>
              <a:rPr lang="es-CO"/>
              <a:t>E</a:t>
            </a:r>
            <a:r>
              <a:rPr lang="es-CO">
                <a:solidFill>
                  <a:schemeClr val="dk1"/>
                </a:solidFill>
              </a:rPr>
              <a:t>n</a:t>
            </a:r>
            <a:r>
              <a:rPr lang="es-CO"/>
              <a:t> </a:t>
            </a:r>
            <a:r>
              <a:rPr lang="es-CO"/>
              <a:t>estadística</a:t>
            </a:r>
            <a:r>
              <a:rPr lang="es-CO">
                <a:solidFill>
                  <a:schemeClr val="dk1"/>
                </a:solidFill>
              </a:rPr>
              <a:t>, el coeficiente de </a:t>
            </a:r>
            <a:r>
              <a:rPr lang="es-CO">
                <a:solidFill>
                  <a:schemeClr val="dk1"/>
                </a:solidFill>
              </a:rPr>
              <a:t>correlación</a:t>
            </a:r>
            <a:r>
              <a:rPr lang="es-CO">
                <a:solidFill>
                  <a:schemeClr val="dk1"/>
                </a:solidFill>
              </a:rPr>
              <a:t> de Spearman es una medida de </a:t>
            </a:r>
            <a:r>
              <a:rPr lang="es-CO">
                <a:solidFill>
                  <a:schemeClr val="dk1"/>
                </a:solidFill>
              </a:rPr>
              <a:t>correlación</a:t>
            </a:r>
            <a:r>
              <a:rPr lang="es-CO">
                <a:solidFill>
                  <a:schemeClr val="dk1"/>
                </a:solidFill>
              </a:rPr>
              <a:t> (la </a:t>
            </a:r>
            <a:r>
              <a:rPr lang="es-CO">
                <a:solidFill>
                  <a:schemeClr val="dk1"/>
                </a:solidFill>
              </a:rPr>
              <a:t>asociación</a:t>
            </a:r>
            <a:r>
              <a:rPr lang="es-CO">
                <a:solidFill>
                  <a:schemeClr val="dk1"/>
                </a:solidFill>
              </a:rPr>
              <a:t> o interdependencia) entre dos variables aleatorias (tanto continuas como discretas).</a:t>
            </a:r>
            <a:endParaRPr/>
          </a:p>
        </p:txBody>
      </p:sp>
      <p:sp>
        <p:nvSpPr>
          <p:cNvPr id="303" name="Google Shape;303;g79a46426a4_2_2"/>
          <p:cNvSpPr txBox="1"/>
          <p:nvPr/>
        </p:nvSpPr>
        <p:spPr>
          <a:xfrm>
            <a:off x="1423987" y="1299019"/>
            <a:ext cx="1998900" cy="307800"/>
          </a:xfrm>
          <a:prstGeom prst="rect">
            <a:avLst/>
          </a:prstGeom>
          <a:noFill/>
          <a:ln cap="flat" cmpd="sng" w="9525">
            <a:solidFill>
              <a:srgbClr val="98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CO"/>
              <a:t>Spearma</a:t>
            </a:r>
            <a:r>
              <a:rPr lang="es-CO">
                <a:solidFill>
                  <a:schemeClr val="dk1"/>
                </a:solidFill>
              </a:rPr>
              <a:t>n</a:t>
            </a:r>
            <a:endParaRPr b="0" i="0" sz="1400" u="none" cap="none" strike="noStrike">
              <a:solidFill>
                <a:srgbClr val="000000"/>
              </a:solidFill>
              <a:latin typeface="Arial"/>
              <a:ea typeface="Arial"/>
              <a:cs typeface="Arial"/>
              <a:sym typeface="Arial"/>
            </a:endParaRPr>
          </a:p>
        </p:txBody>
      </p:sp>
      <p:sp>
        <p:nvSpPr>
          <p:cNvPr id="304" name="Google Shape;304;g79a46426a4_2_2"/>
          <p:cNvSpPr txBox="1"/>
          <p:nvPr/>
        </p:nvSpPr>
        <p:spPr>
          <a:xfrm>
            <a:off x="5774596" y="1299019"/>
            <a:ext cx="1998900" cy="307800"/>
          </a:xfrm>
          <a:prstGeom prst="rect">
            <a:avLst/>
          </a:prstGeom>
          <a:noFill/>
          <a:ln cap="flat" cmpd="sng" w="9525">
            <a:solidFill>
              <a:srgbClr val="98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lang="es-CO"/>
              <a:t>Ke</a:t>
            </a:r>
            <a:r>
              <a:rPr lang="es-CO">
                <a:solidFill>
                  <a:schemeClr val="dk1"/>
                </a:solidFill>
              </a:rPr>
              <a:t>n</a:t>
            </a:r>
            <a:r>
              <a:rPr lang="es-CO"/>
              <a:t>dall</a:t>
            </a:r>
            <a:endParaRPr b="0" i="0" sz="1400" u="none" cap="none" strike="noStrike">
              <a:solidFill>
                <a:srgbClr val="000000"/>
              </a:solidFill>
              <a:latin typeface="Arial"/>
              <a:ea typeface="Arial"/>
              <a:cs typeface="Arial"/>
              <a:sym typeface="Arial"/>
            </a:endParaRPr>
          </a:p>
        </p:txBody>
      </p:sp>
      <p:pic>
        <p:nvPicPr>
          <p:cNvPr id="305" name="Google Shape;305;g79a46426a4_2_2"/>
          <p:cNvPicPr preferRelativeResize="0"/>
          <p:nvPr/>
        </p:nvPicPr>
        <p:blipFill rotWithShape="1">
          <a:blip r:embed="rId3">
            <a:alphaModFix/>
          </a:blip>
          <a:srcRect b="-3079" l="-196590" r="196590" t="3080"/>
          <a:stretch/>
        </p:blipFill>
        <p:spPr>
          <a:xfrm>
            <a:off x="30550" y="3356525"/>
            <a:ext cx="3122851" cy="990600"/>
          </a:xfrm>
          <a:prstGeom prst="rect">
            <a:avLst/>
          </a:prstGeom>
          <a:noFill/>
          <a:ln>
            <a:noFill/>
          </a:ln>
        </p:spPr>
      </p:pic>
      <p:pic>
        <p:nvPicPr>
          <p:cNvPr id="306" name="Google Shape;306;g79a46426a4_2_2"/>
          <p:cNvPicPr preferRelativeResize="0"/>
          <p:nvPr/>
        </p:nvPicPr>
        <p:blipFill rotWithShape="1">
          <a:blip r:embed="rId4">
            <a:alphaModFix/>
          </a:blip>
          <a:srcRect b="0" l="0" r="0" t="0"/>
          <a:stretch/>
        </p:blipFill>
        <p:spPr>
          <a:xfrm>
            <a:off x="131125" y="4869960"/>
            <a:ext cx="257175" cy="142875"/>
          </a:xfrm>
          <a:prstGeom prst="rect">
            <a:avLst/>
          </a:prstGeom>
          <a:noFill/>
          <a:ln>
            <a:noFill/>
          </a:ln>
        </p:spPr>
      </p:pic>
      <p:pic>
        <p:nvPicPr>
          <p:cNvPr id="307" name="Google Shape;307;g79a46426a4_2_2"/>
          <p:cNvPicPr preferRelativeResize="0"/>
          <p:nvPr/>
        </p:nvPicPr>
        <p:blipFill rotWithShape="1">
          <a:blip r:embed="rId4">
            <a:alphaModFix/>
          </a:blip>
          <a:srcRect b="0" l="0" r="0" t="0"/>
          <a:stretch/>
        </p:blipFill>
        <p:spPr>
          <a:xfrm>
            <a:off x="8809775" y="1106035"/>
            <a:ext cx="257175" cy="142875"/>
          </a:xfrm>
          <a:prstGeom prst="rect">
            <a:avLst/>
          </a:prstGeom>
          <a:noFill/>
          <a:ln>
            <a:noFill/>
          </a:ln>
        </p:spPr>
      </p:pic>
      <p:sp>
        <p:nvSpPr>
          <p:cNvPr id="308" name="Google Shape;308;g79a46426a4_2_2"/>
          <p:cNvSpPr txBox="1"/>
          <p:nvPr/>
        </p:nvSpPr>
        <p:spPr>
          <a:xfrm>
            <a:off x="4832125" y="1874350"/>
            <a:ext cx="4141200" cy="1169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800"/>
              </a:spcBef>
              <a:spcAft>
                <a:spcPts val="0"/>
              </a:spcAft>
              <a:buClr>
                <a:srgbClr val="000000"/>
              </a:buClr>
              <a:buSzPts val="1400"/>
              <a:buFont typeface="Arial"/>
              <a:buNone/>
            </a:pPr>
            <a:r>
              <a:rPr lang="es-CO"/>
              <a:t>E</a:t>
            </a:r>
            <a:r>
              <a:rPr lang="es-CO">
                <a:solidFill>
                  <a:schemeClr val="dk1"/>
                </a:solidFill>
              </a:rPr>
              <a:t>n </a:t>
            </a:r>
            <a:r>
              <a:rPr lang="es-CO">
                <a:solidFill>
                  <a:schemeClr val="dk1"/>
                </a:solidFill>
              </a:rPr>
              <a:t>estadística</a:t>
            </a:r>
            <a:r>
              <a:rPr lang="es-CO">
                <a:solidFill>
                  <a:schemeClr val="dk1"/>
                </a:solidFill>
              </a:rPr>
              <a:t>, el coeficiente de </a:t>
            </a:r>
            <a:r>
              <a:rPr lang="es-CO">
                <a:solidFill>
                  <a:schemeClr val="dk1"/>
                </a:solidFill>
              </a:rPr>
              <a:t>correlación</a:t>
            </a:r>
            <a:r>
              <a:rPr lang="es-CO">
                <a:solidFill>
                  <a:schemeClr val="dk1"/>
                </a:solidFill>
              </a:rPr>
              <a:t> de rango de </a:t>
            </a:r>
            <a:r>
              <a:rPr lang="es-CO">
                <a:solidFill>
                  <a:schemeClr val="dk1"/>
                </a:solidFill>
              </a:rPr>
              <a:t>kendall</a:t>
            </a:r>
            <a:r>
              <a:rPr lang="es-CO">
                <a:solidFill>
                  <a:schemeClr val="dk1"/>
                </a:solidFill>
              </a:rPr>
              <a:t>, </a:t>
            </a:r>
            <a:r>
              <a:rPr lang="es-CO">
                <a:solidFill>
                  <a:schemeClr val="dk1"/>
                </a:solidFill>
              </a:rPr>
              <a:t>comúnmente</a:t>
            </a:r>
            <a:r>
              <a:rPr lang="es-CO">
                <a:solidFill>
                  <a:schemeClr val="dk1"/>
                </a:solidFill>
              </a:rPr>
              <a:t> conocido como coeficiente de kendall, es una </a:t>
            </a:r>
            <a:r>
              <a:rPr lang="es-CO">
                <a:solidFill>
                  <a:schemeClr val="dk1"/>
                </a:solidFill>
              </a:rPr>
              <a:t>estadística</a:t>
            </a:r>
            <a:r>
              <a:rPr lang="es-CO">
                <a:solidFill>
                  <a:schemeClr val="dk1"/>
                </a:solidFill>
              </a:rPr>
              <a:t> utilizada para medir la </a:t>
            </a:r>
            <a:r>
              <a:rPr lang="es-CO">
                <a:solidFill>
                  <a:schemeClr val="dk1"/>
                </a:solidFill>
              </a:rPr>
              <a:t>asociación</a:t>
            </a:r>
            <a:r>
              <a:rPr lang="es-CO">
                <a:solidFill>
                  <a:schemeClr val="dk1"/>
                </a:solidFill>
              </a:rPr>
              <a:t> ordinal entre dos cantidades medidas. </a:t>
            </a:r>
            <a:endParaRPr b="0" i="0" sz="1400" u="none" cap="none" strike="noStrike">
              <a:solidFill>
                <a:srgbClr val="000000"/>
              </a:solidFill>
              <a:latin typeface="Arial"/>
              <a:ea typeface="Arial"/>
              <a:cs typeface="Arial"/>
              <a:sym typeface="Arial"/>
            </a:endParaRPr>
          </a:p>
        </p:txBody>
      </p:sp>
      <p:pic>
        <p:nvPicPr>
          <p:cNvPr id="309" name="Google Shape;309;g79a46426a4_2_2"/>
          <p:cNvPicPr preferRelativeResize="0"/>
          <p:nvPr/>
        </p:nvPicPr>
        <p:blipFill rotWithShape="1">
          <a:blip r:embed="rId5">
            <a:alphaModFix/>
          </a:blip>
          <a:srcRect b="7650" l="24899" r="18356" t="30198"/>
          <a:stretch/>
        </p:blipFill>
        <p:spPr>
          <a:xfrm>
            <a:off x="285100" y="3418625"/>
            <a:ext cx="4065199" cy="1169700"/>
          </a:xfrm>
          <a:prstGeom prst="rect">
            <a:avLst/>
          </a:prstGeom>
          <a:noFill/>
          <a:ln>
            <a:noFill/>
          </a:ln>
        </p:spPr>
      </p:pic>
      <p:pic>
        <p:nvPicPr>
          <p:cNvPr id="310" name="Google Shape;310;g79a46426a4_2_2"/>
          <p:cNvPicPr preferRelativeResize="0"/>
          <p:nvPr/>
        </p:nvPicPr>
        <p:blipFill rotWithShape="1">
          <a:blip r:embed="rId6">
            <a:alphaModFix/>
          </a:blip>
          <a:srcRect b="16563" l="25024" r="17868" t="22045"/>
          <a:stretch/>
        </p:blipFill>
        <p:spPr>
          <a:xfrm>
            <a:off x="4703450" y="3418625"/>
            <a:ext cx="4141201" cy="116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nvSpPr>
        <p:spPr>
          <a:xfrm>
            <a:off x="1747283" y="289354"/>
            <a:ext cx="5649433"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PREPARACIÓN DE LOS DATOS</a:t>
            </a:r>
            <a:endParaRPr b="0" i="0" sz="1400" u="none" cap="none" strike="noStrike">
              <a:solidFill>
                <a:srgbClr val="000000"/>
              </a:solidFill>
              <a:latin typeface="Arial"/>
              <a:ea typeface="Arial"/>
              <a:cs typeface="Arial"/>
              <a:sym typeface="Arial"/>
            </a:endParaRPr>
          </a:p>
        </p:txBody>
      </p:sp>
      <p:sp>
        <p:nvSpPr>
          <p:cNvPr id="316" name="Google Shape;316;p35"/>
          <p:cNvSpPr txBox="1"/>
          <p:nvPr/>
        </p:nvSpPr>
        <p:spPr>
          <a:xfrm>
            <a:off x="334942" y="1493949"/>
            <a:ext cx="39483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Para la limpieza y transformación de los datos se emplearon una serie de pasos, implementando algoritmos y aplicaciones Big data para convertirlos en datos útiles</a:t>
            </a:r>
            <a:endParaRPr b="0" i="0" sz="1100" u="none" cap="none" strike="noStrike">
              <a:solidFill>
                <a:srgbClr val="000000"/>
              </a:solidFill>
              <a:latin typeface="Arial"/>
              <a:ea typeface="Arial"/>
              <a:cs typeface="Arial"/>
              <a:sym typeface="Arial"/>
            </a:endParaRPr>
          </a:p>
        </p:txBody>
      </p:sp>
      <p:sp>
        <p:nvSpPr>
          <p:cNvPr id="317" name="Google Shape;317;p35"/>
          <p:cNvSpPr txBox="1"/>
          <p:nvPr/>
        </p:nvSpPr>
        <p:spPr>
          <a:xfrm>
            <a:off x="334950" y="2624250"/>
            <a:ext cx="18003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s-CO" sz="1300"/>
              <a:t>PROCESO ETL</a:t>
            </a:r>
            <a:endParaRPr b="1" i="0" sz="1300" u="none" cap="none" strike="noStrike">
              <a:solidFill>
                <a:srgbClr val="000000"/>
              </a:solidFill>
            </a:endParaRPr>
          </a:p>
        </p:txBody>
      </p:sp>
      <p:sp>
        <p:nvSpPr>
          <p:cNvPr id="318" name="Google Shape;318;p35"/>
          <p:cNvSpPr txBox="1"/>
          <p:nvPr/>
        </p:nvSpPr>
        <p:spPr>
          <a:xfrm>
            <a:off x="269400" y="3092750"/>
            <a:ext cx="48660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CO"/>
              <a:t>Es el proceso que permite a los orga</a:t>
            </a:r>
            <a:r>
              <a:rPr lang="es-CO">
                <a:solidFill>
                  <a:schemeClr val="dk1"/>
                </a:solidFill>
              </a:rPr>
              <a:t>nizadores mover datos desde </a:t>
            </a:r>
            <a:r>
              <a:rPr lang="es-CO">
                <a:solidFill>
                  <a:schemeClr val="dk1"/>
                </a:solidFill>
              </a:rPr>
              <a:t>múltiples</a:t>
            </a:r>
            <a:r>
              <a:rPr lang="es-CO">
                <a:solidFill>
                  <a:schemeClr val="dk1"/>
                </a:solidFill>
              </a:rPr>
              <a:t> fuentes, </a:t>
            </a:r>
            <a:r>
              <a:rPr lang="es-CO">
                <a:solidFill>
                  <a:schemeClr val="dk1"/>
                </a:solidFill>
              </a:rPr>
              <a:t>reformatearlos</a:t>
            </a:r>
            <a:r>
              <a:rPr lang="es-CO">
                <a:solidFill>
                  <a:schemeClr val="dk1"/>
                </a:solidFill>
              </a:rPr>
              <a:t>, limpiarlos y cargarlos en la base de datos, data mart, o data warehouse para analizar, o en otro sistema operacional para apoyar un proceso de negocio.</a:t>
            </a:r>
            <a:endParaRPr b="0" i="0" u="none" cap="none" strike="noStrike">
              <a:solidFill>
                <a:srgbClr val="000000"/>
              </a:solidFill>
              <a:latin typeface="Arial"/>
              <a:ea typeface="Arial"/>
              <a:cs typeface="Arial"/>
              <a:sym typeface="Arial"/>
            </a:endParaRPr>
          </a:p>
        </p:txBody>
      </p:sp>
      <p:pic>
        <p:nvPicPr>
          <p:cNvPr id="319" name="Google Shape;319;p35"/>
          <p:cNvPicPr preferRelativeResize="0"/>
          <p:nvPr/>
        </p:nvPicPr>
        <p:blipFill rotWithShape="1">
          <a:blip r:embed="rId3">
            <a:alphaModFix/>
          </a:blip>
          <a:srcRect b="0" l="0" r="0" t="0"/>
          <a:stretch/>
        </p:blipFill>
        <p:spPr>
          <a:xfrm>
            <a:off x="77775" y="1135410"/>
            <a:ext cx="257175" cy="142875"/>
          </a:xfrm>
          <a:prstGeom prst="rect">
            <a:avLst/>
          </a:prstGeom>
          <a:noFill/>
          <a:ln>
            <a:noFill/>
          </a:ln>
        </p:spPr>
      </p:pic>
      <p:pic>
        <p:nvPicPr>
          <p:cNvPr id="320" name="Google Shape;320;p35"/>
          <p:cNvPicPr preferRelativeResize="0"/>
          <p:nvPr/>
        </p:nvPicPr>
        <p:blipFill rotWithShape="1">
          <a:blip r:embed="rId3">
            <a:alphaModFix/>
          </a:blip>
          <a:srcRect b="0" l="0" r="0" t="0"/>
          <a:stretch/>
        </p:blipFill>
        <p:spPr>
          <a:xfrm flipH="1" rot="10800000">
            <a:off x="8935775" y="4913280"/>
            <a:ext cx="208225" cy="181225"/>
          </a:xfrm>
          <a:prstGeom prst="rect">
            <a:avLst/>
          </a:prstGeom>
          <a:noFill/>
          <a:ln>
            <a:noFill/>
          </a:ln>
        </p:spPr>
      </p:pic>
      <p:sp>
        <p:nvSpPr>
          <p:cNvPr id="321" name="Google Shape;321;p35"/>
          <p:cNvSpPr txBox="1"/>
          <p:nvPr/>
        </p:nvSpPr>
        <p:spPr>
          <a:xfrm>
            <a:off x="5292600" y="1433200"/>
            <a:ext cx="30360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s-CO"/>
              <a:t>Este acro</a:t>
            </a:r>
            <a:r>
              <a:rPr lang="es-CO">
                <a:solidFill>
                  <a:schemeClr val="dk1"/>
                </a:solidFill>
              </a:rPr>
              <a:t>nimo representa sus siglas en ingles que son:</a:t>
            </a:r>
            <a:endParaRPr/>
          </a:p>
        </p:txBody>
      </p:sp>
      <p:sp>
        <p:nvSpPr>
          <p:cNvPr id="322" name="Google Shape;322;p35"/>
          <p:cNvSpPr txBox="1"/>
          <p:nvPr/>
        </p:nvSpPr>
        <p:spPr>
          <a:xfrm>
            <a:off x="4999050" y="1956399"/>
            <a:ext cx="3948300" cy="2565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0000" lvl="0" marL="450000" marR="0" rtl="0" algn="l">
              <a:lnSpc>
                <a:spcPct val="100000"/>
              </a:lnSpc>
              <a:spcBef>
                <a:spcPts val="80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E</a:t>
            </a:r>
            <a:r>
              <a:rPr b="0" i="0" lang="es-CO" sz="1400" u="none" cap="none" strike="noStrike">
                <a:solidFill>
                  <a:srgbClr val="000000"/>
                </a:solidFill>
                <a:latin typeface="Arial"/>
                <a:ea typeface="Arial"/>
                <a:cs typeface="Arial"/>
                <a:sym typeface="Arial"/>
              </a:rPr>
              <a:t>xtract</a:t>
            </a:r>
            <a:r>
              <a:rPr b="1" i="0" lang="es-CO" sz="1400" u="none" cap="none" strike="noStrike">
                <a:solidFill>
                  <a:srgbClr val="000000"/>
                </a:solidFill>
                <a:latin typeface="Arial"/>
                <a:ea typeface="Arial"/>
                <a:cs typeface="Arial"/>
                <a:sym typeface="Arial"/>
              </a:rPr>
              <a:t>:</a:t>
            </a:r>
            <a:r>
              <a:rPr b="0" i="0" lang="es-CO" sz="1400" u="none" cap="none" strike="noStrike">
                <a:solidFill>
                  <a:srgbClr val="000000"/>
                </a:solidFill>
                <a:latin typeface="Arial"/>
                <a:ea typeface="Arial"/>
                <a:cs typeface="Arial"/>
                <a:sym typeface="Arial"/>
              </a:rPr>
              <a:t> Se toma la información de su origen</a:t>
            </a:r>
            <a:endParaRPr b="0" i="0" sz="1400" u="none" cap="none" strike="noStrike">
              <a:solidFill>
                <a:srgbClr val="000000"/>
              </a:solidFill>
              <a:latin typeface="Arial"/>
              <a:ea typeface="Arial"/>
              <a:cs typeface="Arial"/>
              <a:sym typeface="Arial"/>
            </a:endParaRPr>
          </a:p>
          <a:p>
            <a:pPr indent="-180000" lvl="0" marL="450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0000" lvl="0" marL="45000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T</a:t>
            </a:r>
            <a:r>
              <a:rPr b="0" i="0" lang="es-CO" sz="1400" u="none" cap="none" strike="noStrike">
                <a:solidFill>
                  <a:srgbClr val="000000"/>
                </a:solidFill>
                <a:latin typeface="Arial"/>
                <a:ea typeface="Arial"/>
                <a:cs typeface="Arial"/>
                <a:sym typeface="Arial"/>
              </a:rPr>
              <a:t>ransform</a:t>
            </a:r>
            <a:r>
              <a:rPr b="1" i="0" lang="es-CO" sz="1400" u="none" cap="none" strike="noStrike">
                <a:solidFill>
                  <a:srgbClr val="000000"/>
                </a:solidFill>
                <a:latin typeface="Arial"/>
                <a:ea typeface="Arial"/>
                <a:cs typeface="Arial"/>
                <a:sym typeface="Arial"/>
              </a:rPr>
              <a:t>: </a:t>
            </a:r>
            <a:r>
              <a:rPr b="0" i="0" lang="es-CO" sz="1400" u="none" cap="none" strike="noStrike">
                <a:solidFill>
                  <a:srgbClr val="000000"/>
                </a:solidFill>
                <a:latin typeface="Arial"/>
                <a:ea typeface="Arial"/>
                <a:cs typeface="Arial"/>
                <a:sym typeface="Arial"/>
              </a:rPr>
              <a:t>Se adecuan los datos extraídos y se convierten en datos óptimos para su utilización</a:t>
            </a:r>
            <a:endParaRPr b="0" i="0" sz="1400" u="none" cap="none" strike="noStrike">
              <a:solidFill>
                <a:srgbClr val="000000"/>
              </a:solidFill>
              <a:latin typeface="Arial"/>
              <a:ea typeface="Arial"/>
              <a:cs typeface="Arial"/>
              <a:sym typeface="Arial"/>
            </a:endParaRPr>
          </a:p>
          <a:p>
            <a:pPr indent="-180000" lvl="0" marL="4500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80000" lvl="0" marL="45000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L</a:t>
            </a:r>
            <a:r>
              <a:rPr b="0" i="0" lang="es-CO" sz="1400" u="none" cap="none" strike="noStrike">
                <a:solidFill>
                  <a:srgbClr val="000000"/>
                </a:solidFill>
                <a:latin typeface="Arial"/>
                <a:ea typeface="Arial"/>
                <a:cs typeface="Arial"/>
                <a:sym typeface="Arial"/>
              </a:rPr>
              <a:t>oad</a:t>
            </a:r>
            <a:r>
              <a:rPr b="1" i="0" lang="es-CO" sz="1400" u="none" cap="none" strike="noStrike">
                <a:solidFill>
                  <a:srgbClr val="000000"/>
                </a:solidFill>
                <a:latin typeface="Arial"/>
                <a:ea typeface="Arial"/>
                <a:cs typeface="Arial"/>
                <a:sym typeface="Arial"/>
              </a:rPr>
              <a:t>:</a:t>
            </a:r>
            <a:r>
              <a:rPr b="0" i="0" lang="es-CO" sz="1400" u="none" cap="none" strike="noStrike">
                <a:solidFill>
                  <a:srgbClr val="000000"/>
                </a:solidFill>
                <a:latin typeface="Arial"/>
                <a:ea typeface="Arial"/>
                <a:cs typeface="Arial"/>
                <a:sym typeface="Arial"/>
              </a:rPr>
              <a:t> Se cargan los datos que fueron transformados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be5c964e27_3_4"/>
          <p:cNvSpPr txBox="1"/>
          <p:nvPr/>
        </p:nvSpPr>
        <p:spPr>
          <a:xfrm>
            <a:off x="1747283" y="289354"/>
            <a:ext cx="56493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PREPARACIÓN DE LOS DATOS</a:t>
            </a:r>
            <a:endParaRPr b="0" i="0" sz="1400" u="none" cap="none" strike="noStrike">
              <a:solidFill>
                <a:srgbClr val="000000"/>
              </a:solidFill>
              <a:latin typeface="Arial"/>
              <a:ea typeface="Arial"/>
              <a:cs typeface="Arial"/>
              <a:sym typeface="Arial"/>
            </a:endParaRPr>
          </a:p>
        </p:txBody>
      </p:sp>
      <p:sp>
        <p:nvSpPr>
          <p:cNvPr id="328" name="Google Shape;328;gbe5c964e27_3_4"/>
          <p:cNvSpPr txBox="1"/>
          <p:nvPr/>
        </p:nvSpPr>
        <p:spPr>
          <a:xfrm>
            <a:off x="150834" y="2542413"/>
            <a:ext cx="3948300" cy="492600"/>
          </a:xfrm>
          <a:prstGeom prst="rect">
            <a:avLst/>
          </a:prstGeom>
          <a:noFill/>
          <a:ln>
            <a:noFill/>
          </a:ln>
        </p:spPr>
        <p:txBody>
          <a:bodyPr anchorCtr="0" anchor="t" bIns="45700" lIns="91425" spcFirstLastPara="1" rIns="91425" wrap="square" tIns="45700">
            <a:spAutoFit/>
          </a:bodyPr>
          <a:lstStyle/>
          <a:p>
            <a:pPr indent="-172551" lvl="0" marL="360000" marR="0" rtl="0" algn="l">
              <a:lnSpc>
                <a:spcPct val="100000"/>
              </a:lnSpc>
              <a:spcBef>
                <a:spcPts val="0"/>
              </a:spcBef>
              <a:spcAft>
                <a:spcPts val="0"/>
              </a:spcAft>
              <a:buClr>
                <a:srgbClr val="000000"/>
              </a:buClr>
              <a:buSzPts val="1300"/>
              <a:buFont typeface="Arial"/>
              <a:buChar char="➔"/>
            </a:pPr>
            <a:r>
              <a:rPr b="0" i="0" lang="es-CO" sz="1300" u="none" cap="none" strike="noStrike">
                <a:solidFill>
                  <a:srgbClr val="000000"/>
                </a:solidFill>
                <a:latin typeface="Arial"/>
                <a:ea typeface="Arial"/>
                <a:cs typeface="Arial"/>
                <a:sym typeface="Arial"/>
              </a:rPr>
              <a:t>Dropna: eliminación de valores faltantes</a:t>
            </a:r>
            <a:r>
              <a:rPr lang="es-CO" sz="1300"/>
              <a:t> de cada colum</a:t>
            </a:r>
            <a:r>
              <a:rPr lang="es-CO" sz="1300">
                <a:solidFill>
                  <a:schemeClr val="dk1"/>
                </a:solidFill>
              </a:rPr>
              <a:t>na.</a:t>
            </a:r>
            <a:endParaRPr b="0" i="0" sz="1300" u="none" cap="none" strike="noStrike">
              <a:solidFill>
                <a:srgbClr val="000000"/>
              </a:solidFill>
              <a:latin typeface="Arial"/>
              <a:ea typeface="Arial"/>
              <a:cs typeface="Arial"/>
              <a:sym typeface="Arial"/>
            </a:endParaRPr>
          </a:p>
        </p:txBody>
      </p:sp>
      <p:sp>
        <p:nvSpPr>
          <p:cNvPr id="329" name="Google Shape;329;gbe5c964e27_3_4"/>
          <p:cNvSpPr txBox="1"/>
          <p:nvPr/>
        </p:nvSpPr>
        <p:spPr>
          <a:xfrm>
            <a:off x="150825" y="3124325"/>
            <a:ext cx="4278300" cy="292500"/>
          </a:xfrm>
          <a:prstGeom prst="rect">
            <a:avLst/>
          </a:prstGeom>
          <a:noFill/>
          <a:ln>
            <a:noFill/>
          </a:ln>
        </p:spPr>
        <p:txBody>
          <a:bodyPr anchorCtr="0" anchor="t" bIns="45700" lIns="91425" spcFirstLastPara="1" rIns="91425" wrap="square" tIns="45700">
            <a:spAutoFit/>
          </a:bodyPr>
          <a:lstStyle/>
          <a:p>
            <a:pPr indent="-172551" lvl="0" marL="360000" marR="0" rtl="0" algn="l">
              <a:lnSpc>
                <a:spcPct val="100000"/>
              </a:lnSpc>
              <a:spcBef>
                <a:spcPts val="0"/>
              </a:spcBef>
              <a:spcAft>
                <a:spcPts val="0"/>
              </a:spcAft>
              <a:buClr>
                <a:srgbClr val="000000"/>
              </a:buClr>
              <a:buSzPts val="1300"/>
              <a:buFont typeface="Arial"/>
              <a:buChar char="➔"/>
            </a:pPr>
            <a:r>
              <a:rPr b="0" i="0" lang="es-CO" sz="1300" u="none" cap="none" strike="noStrike">
                <a:solidFill>
                  <a:srgbClr val="000000"/>
                </a:solidFill>
                <a:latin typeface="Arial"/>
                <a:ea typeface="Arial"/>
                <a:cs typeface="Arial"/>
                <a:sym typeface="Arial"/>
              </a:rPr>
              <a:t>Duplicate().sum() : Suma los registros duplicados</a:t>
            </a:r>
            <a:endParaRPr b="0" i="0" sz="1300" u="none" cap="none" strike="noStrike">
              <a:solidFill>
                <a:srgbClr val="000000"/>
              </a:solidFill>
              <a:latin typeface="Arial"/>
              <a:ea typeface="Arial"/>
              <a:cs typeface="Arial"/>
              <a:sym typeface="Arial"/>
            </a:endParaRPr>
          </a:p>
        </p:txBody>
      </p:sp>
      <p:sp>
        <p:nvSpPr>
          <p:cNvPr id="330" name="Google Shape;330;gbe5c964e27_3_4"/>
          <p:cNvSpPr txBox="1"/>
          <p:nvPr/>
        </p:nvSpPr>
        <p:spPr>
          <a:xfrm>
            <a:off x="150825" y="3565550"/>
            <a:ext cx="4866000" cy="307800"/>
          </a:xfrm>
          <a:prstGeom prst="rect">
            <a:avLst/>
          </a:prstGeom>
          <a:noFill/>
          <a:ln>
            <a:noFill/>
          </a:ln>
        </p:spPr>
        <p:txBody>
          <a:bodyPr anchorCtr="0" anchor="t" bIns="45700" lIns="91425" spcFirstLastPara="1" rIns="91425" wrap="square" tIns="45700">
            <a:spAutoFit/>
          </a:bodyPr>
          <a:lstStyle/>
          <a:p>
            <a:pPr indent="-178901" lvl="0" marL="360000" marR="0" rtl="0" algn="l">
              <a:lnSpc>
                <a:spcPct val="100000"/>
              </a:lnSpc>
              <a:spcBef>
                <a:spcPts val="0"/>
              </a:spcBef>
              <a:spcAft>
                <a:spcPts val="0"/>
              </a:spcAft>
              <a:buClr>
                <a:srgbClr val="000000"/>
              </a:buClr>
              <a:buSzPts val="1400"/>
              <a:buFont typeface="Arial"/>
              <a:buChar char="➔"/>
            </a:pPr>
            <a:r>
              <a:rPr b="0" i="0" lang="es-CO" sz="1300" u="none" cap="none" strike="noStrike">
                <a:solidFill>
                  <a:srgbClr val="000000"/>
                </a:solidFill>
                <a:latin typeface="Arial"/>
                <a:ea typeface="Arial"/>
                <a:cs typeface="Arial"/>
                <a:sym typeface="Arial"/>
              </a:rPr>
              <a:t>Is.na(Cafe_df$Area..ha.): </a:t>
            </a:r>
            <a:r>
              <a:rPr b="0" i="0" lang="es-CO" sz="1300" u="none" cap="none" strike="noStrike">
                <a:solidFill>
                  <a:schemeClr val="dk1"/>
                </a:solidFill>
                <a:latin typeface="Arial"/>
                <a:ea typeface="Arial"/>
                <a:cs typeface="Arial"/>
                <a:sym typeface="Arial"/>
              </a:rPr>
              <a:t>verifica si existen valores nulos</a:t>
            </a:r>
            <a:endParaRPr b="0" i="0" sz="1400" u="none" cap="none" strike="noStrike">
              <a:solidFill>
                <a:srgbClr val="000000"/>
              </a:solidFill>
              <a:latin typeface="Arial"/>
              <a:ea typeface="Arial"/>
              <a:cs typeface="Arial"/>
              <a:sym typeface="Arial"/>
            </a:endParaRPr>
          </a:p>
        </p:txBody>
      </p:sp>
      <p:pic>
        <p:nvPicPr>
          <p:cNvPr descr="Image result for preparación de datos imagen" id="331" name="Google Shape;331;gbe5c964e27_3_4"/>
          <p:cNvPicPr preferRelativeResize="0"/>
          <p:nvPr/>
        </p:nvPicPr>
        <p:blipFill rotWithShape="1">
          <a:blip r:embed="rId3">
            <a:alphaModFix/>
          </a:blip>
          <a:srcRect b="0" l="0" r="0" t="0"/>
          <a:stretch/>
        </p:blipFill>
        <p:spPr>
          <a:xfrm>
            <a:off x="5006933" y="1773475"/>
            <a:ext cx="3586317" cy="2160675"/>
          </a:xfrm>
          <a:prstGeom prst="rect">
            <a:avLst/>
          </a:prstGeom>
          <a:noFill/>
          <a:ln>
            <a:noFill/>
          </a:ln>
        </p:spPr>
      </p:pic>
      <p:sp>
        <p:nvSpPr>
          <p:cNvPr id="332" name="Google Shape;332;gbe5c964e27_3_4"/>
          <p:cNvSpPr txBox="1"/>
          <p:nvPr/>
        </p:nvSpPr>
        <p:spPr>
          <a:xfrm>
            <a:off x="5093685" y="4320990"/>
            <a:ext cx="31473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s-CO" sz="500" u="none" cap="none" strike="noStrike">
                <a:solidFill>
                  <a:srgbClr val="00B0F0"/>
                </a:solidFill>
                <a:latin typeface="Arial"/>
                <a:ea typeface="Arial"/>
                <a:cs typeface="Arial"/>
                <a:sym typeface="Arial"/>
              </a:rPr>
              <a:t>https://www.google.com/url?sa=i&amp;url=https%3A%2F%2Fwww.pinterest.com%2Fpin%2F734227545480288573%2F&amp;psig=AOvVaw20-ob4BhCqk26yCz78e_fb&amp;ust=1613428607054000&amp;source=images&amp;cd=vfe&amp;ved=0CAIQjRxqFwoTCJCP6Iq46u4CFQAAAAAdAAAAABAK</a:t>
            </a:r>
            <a:endParaRPr b="0" i="0" sz="1400" u="none" cap="none" strike="noStrike">
              <a:solidFill>
                <a:srgbClr val="000000"/>
              </a:solidFill>
              <a:latin typeface="Arial"/>
              <a:ea typeface="Arial"/>
              <a:cs typeface="Arial"/>
              <a:sym typeface="Arial"/>
            </a:endParaRPr>
          </a:p>
        </p:txBody>
      </p:sp>
      <p:pic>
        <p:nvPicPr>
          <p:cNvPr id="333" name="Google Shape;333;gbe5c964e27_3_4"/>
          <p:cNvPicPr preferRelativeResize="0"/>
          <p:nvPr/>
        </p:nvPicPr>
        <p:blipFill rotWithShape="1">
          <a:blip r:embed="rId4">
            <a:alphaModFix/>
          </a:blip>
          <a:srcRect b="0" l="0" r="0" t="0"/>
          <a:stretch/>
        </p:blipFill>
        <p:spPr>
          <a:xfrm>
            <a:off x="77775" y="1135410"/>
            <a:ext cx="257175" cy="142875"/>
          </a:xfrm>
          <a:prstGeom prst="rect">
            <a:avLst/>
          </a:prstGeom>
          <a:noFill/>
          <a:ln>
            <a:noFill/>
          </a:ln>
        </p:spPr>
      </p:pic>
      <p:sp>
        <p:nvSpPr>
          <p:cNvPr id="334" name="Google Shape;334;gbe5c964e27_3_4"/>
          <p:cNvSpPr txBox="1"/>
          <p:nvPr/>
        </p:nvSpPr>
        <p:spPr>
          <a:xfrm>
            <a:off x="334950" y="1710250"/>
            <a:ext cx="377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INSTRUCCIONES PARA LA LIMPIEZA DE OUTLIERS</a:t>
            </a:r>
            <a:endParaRPr b="1" i="0" sz="1400" u="none" cap="none" strike="noStrike">
              <a:solidFill>
                <a:srgbClr val="000000"/>
              </a:solidFill>
              <a:latin typeface="Calibri"/>
              <a:ea typeface="Calibri"/>
              <a:cs typeface="Calibri"/>
              <a:sym typeface="Calibri"/>
            </a:endParaRPr>
          </a:p>
        </p:txBody>
      </p:sp>
      <p:pic>
        <p:nvPicPr>
          <p:cNvPr id="335" name="Google Shape;335;gbe5c964e27_3_4"/>
          <p:cNvPicPr preferRelativeResize="0"/>
          <p:nvPr/>
        </p:nvPicPr>
        <p:blipFill rotWithShape="1">
          <a:blip r:embed="rId4">
            <a:alphaModFix/>
          </a:blip>
          <a:srcRect b="0" l="0" r="0" t="0"/>
          <a:stretch/>
        </p:blipFill>
        <p:spPr>
          <a:xfrm flipH="1" rot="10800000">
            <a:off x="8935775" y="4913280"/>
            <a:ext cx="208225" cy="18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nvSpPr>
        <p:spPr>
          <a:xfrm>
            <a:off x="1899683" y="221622"/>
            <a:ext cx="5344633"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PREPARACIÓN DEL MODELO</a:t>
            </a:r>
            <a:endParaRPr b="0" i="0" sz="1400" u="none" cap="none" strike="noStrike">
              <a:solidFill>
                <a:srgbClr val="000000"/>
              </a:solidFill>
              <a:latin typeface="Arial"/>
              <a:ea typeface="Arial"/>
              <a:cs typeface="Arial"/>
              <a:sym typeface="Arial"/>
            </a:endParaRPr>
          </a:p>
        </p:txBody>
      </p:sp>
      <p:pic>
        <p:nvPicPr>
          <p:cNvPr id="341" name="Google Shape;341;p36"/>
          <p:cNvPicPr preferRelativeResize="0"/>
          <p:nvPr/>
        </p:nvPicPr>
        <p:blipFill rotWithShape="1">
          <a:blip r:embed="rId3">
            <a:alphaModFix/>
          </a:blip>
          <a:srcRect b="0" l="0" r="0" t="0"/>
          <a:stretch/>
        </p:blipFill>
        <p:spPr>
          <a:xfrm>
            <a:off x="131125" y="4869960"/>
            <a:ext cx="257175" cy="142875"/>
          </a:xfrm>
          <a:prstGeom prst="rect">
            <a:avLst/>
          </a:prstGeom>
          <a:noFill/>
          <a:ln>
            <a:noFill/>
          </a:ln>
        </p:spPr>
      </p:pic>
      <p:sp>
        <p:nvSpPr>
          <p:cNvPr id="342" name="Google Shape;342;p36"/>
          <p:cNvSpPr txBox="1"/>
          <p:nvPr/>
        </p:nvSpPr>
        <p:spPr>
          <a:xfrm>
            <a:off x="479013" y="1410675"/>
            <a:ext cx="35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dk1"/>
                </a:solidFill>
                <a:latin typeface="Arial"/>
                <a:ea typeface="Arial"/>
                <a:cs typeface="Arial"/>
                <a:sym typeface="Arial"/>
              </a:rPr>
              <a:t>MODELO DE REGRESIÓN LINEAL</a:t>
            </a:r>
            <a:endParaRPr b="1" i="0" sz="1400" u="none" cap="none" strike="noStrike">
              <a:solidFill>
                <a:srgbClr val="000000"/>
              </a:solidFill>
              <a:latin typeface="Arial"/>
              <a:ea typeface="Arial"/>
              <a:cs typeface="Arial"/>
              <a:sym typeface="Arial"/>
            </a:endParaRPr>
          </a:p>
        </p:txBody>
      </p:sp>
      <p:sp>
        <p:nvSpPr>
          <p:cNvPr id="343" name="Google Shape;343;p36"/>
          <p:cNvSpPr txBox="1"/>
          <p:nvPr/>
        </p:nvSpPr>
        <p:spPr>
          <a:xfrm>
            <a:off x="479025" y="1921250"/>
            <a:ext cx="3804000" cy="113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CO" sz="1100">
                <a:solidFill>
                  <a:schemeClr val="dk1"/>
                </a:solidFill>
                <a:highlight>
                  <a:srgbClr val="FFFFFF"/>
                </a:highlight>
              </a:rPr>
              <a:t>La regresión lineal es una técnica estadística que nos ayuda a predecir el valor de una variable con los valores de otra. </a:t>
            </a:r>
            <a:endParaRPr sz="1100">
              <a:solidFill>
                <a:schemeClr val="dk1"/>
              </a:solidFill>
              <a:highlight>
                <a:srgbClr val="FFFFFF"/>
              </a:highlight>
            </a:endParaRPr>
          </a:p>
          <a:p>
            <a:pPr indent="0" lvl="0" marL="0" rtl="0" algn="l">
              <a:spcBef>
                <a:spcPts val="1200"/>
              </a:spcBef>
              <a:spcAft>
                <a:spcPts val="0"/>
              </a:spcAft>
              <a:buNone/>
            </a:pPr>
            <a:r>
              <a:t/>
            </a:r>
            <a:endParaRPr>
              <a:latin typeface="Calibri"/>
              <a:ea typeface="Calibri"/>
              <a:cs typeface="Calibri"/>
              <a:sym typeface="Calibri"/>
            </a:endParaRPr>
          </a:p>
        </p:txBody>
      </p:sp>
      <p:pic>
        <p:nvPicPr>
          <p:cNvPr id="344" name="Google Shape;344;p36"/>
          <p:cNvPicPr preferRelativeResize="0"/>
          <p:nvPr/>
        </p:nvPicPr>
        <p:blipFill>
          <a:blip r:embed="rId4">
            <a:alphaModFix/>
          </a:blip>
          <a:stretch>
            <a:fillRect/>
          </a:stretch>
        </p:blipFill>
        <p:spPr>
          <a:xfrm>
            <a:off x="5165725" y="1410675"/>
            <a:ext cx="3364863" cy="3602150"/>
          </a:xfrm>
          <a:prstGeom prst="rect">
            <a:avLst/>
          </a:prstGeom>
          <a:noFill/>
          <a:ln>
            <a:noFill/>
          </a:ln>
        </p:spPr>
      </p:pic>
      <p:pic>
        <p:nvPicPr>
          <p:cNvPr id="345" name="Google Shape;345;p36"/>
          <p:cNvPicPr preferRelativeResize="0"/>
          <p:nvPr/>
        </p:nvPicPr>
        <p:blipFill>
          <a:blip r:embed="rId5">
            <a:alphaModFix/>
          </a:blip>
          <a:stretch>
            <a:fillRect/>
          </a:stretch>
        </p:blipFill>
        <p:spPr>
          <a:xfrm>
            <a:off x="1147538" y="3169825"/>
            <a:ext cx="2466975" cy="1057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bdc4d2cb4d_1_59"/>
          <p:cNvSpPr txBox="1"/>
          <p:nvPr/>
        </p:nvSpPr>
        <p:spPr>
          <a:xfrm>
            <a:off x="1899683" y="221622"/>
            <a:ext cx="53445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PREPARACIÓN DEL MODELO</a:t>
            </a:r>
            <a:endParaRPr b="0" i="0" sz="1400" u="none" cap="none" strike="noStrike">
              <a:solidFill>
                <a:srgbClr val="000000"/>
              </a:solidFill>
              <a:latin typeface="Arial"/>
              <a:ea typeface="Arial"/>
              <a:cs typeface="Arial"/>
              <a:sym typeface="Arial"/>
            </a:endParaRPr>
          </a:p>
        </p:txBody>
      </p:sp>
      <p:pic>
        <p:nvPicPr>
          <p:cNvPr id="351" name="Google Shape;351;gbdc4d2cb4d_1_59"/>
          <p:cNvPicPr preferRelativeResize="0"/>
          <p:nvPr/>
        </p:nvPicPr>
        <p:blipFill rotWithShape="1">
          <a:blip r:embed="rId3">
            <a:alphaModFix/>
          </a:blip>
          <a:srcRect b="0" l="0" r="0" t="0"/>
          <a:stretch/>
        </p:blipFill>
        <p:spPr>
          <a:xfrm>
            <a:off x="131125" y="4869960"/>
            <a:ext cx="257175" cy="142875"/>
          </a:xfrm>
          <a:prstGeom prst="rect">
            <a:avLst/>
          </a:prstGeom>
          <a:noFill/>
          <a:ln>
            <a:noFill/>
          </a:ln>
        </p:spPr>
      </p:pic>
      <p:sp>
        <p:nvSpPr>
          <p:cNvPr id="352" name="Google Shape;352;gbdc4d2cb4d_1_59"/>
          <p:cNvSpPr txBox="1"/>
          <p:nvPr/>
        </p:nvSpPr>
        <p:spPr>
          <a:xfrm>
            <a:off x="248125" y="1153350"/>
            <a:ext cx="354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dk1"/>
                </a:solidFill>
                <a:latin typeface="Arial"/>
                <a:ea typeface="Arial"/>
                <a:cs typeface="Arial"/>
                <a:sym typeface="Arial"/>
              </a:rPr>
              <a:t>MODELO DE REGRESIÓN LINEAL</a:t>
            </a:r>
            <a:endParaRPr b="1" i="0" sz="1400" u="none" cap="none" strike="noStrike">
              <a:solidFill>
                <a:srgbClr val="000000"/>
              </a:solidFill>
              <a:latin typeface="Arial"/>
              <a:ea typeface="Arial"/>
              <a:cs typeface="Arial"/>
              <a:sym typeface="Arial"/>
            </a:endParaRPr>
          </a:p>
        </p:txBody>
      </p:sp>
      <p:sp>
        <p:nvSpPr>
          <p:cNvPr id="353" name="Google Shape;353;gbdc4d2cb4d_1_59"/>
          <p:cNvSpPr txBox="1"/>
          <p:nvPr/>
        </p:nvSpPr>
        <p:spPr>
          <a:xfrm>
            <a:off x="325650" y="1650375"/>
            <a:ext cx="4514400" cy="207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CO" sz="1100">
                <a:solidFill>
                  <a:schemeClr val="dk1"/>
                </a:solidFill>
                <a:highlight>
                  <a:srgbClr val="FFFFFF"/>
                </a:highlight>
              </a:rPr>
              <a:t>Nos interesará cuantificar la intensidad de dicha relación lineal entre las variables a través de un coeficiente de correlación lineal que designaremos por la letra “r” también conocido como coeficiente de Pearson.</a:t>
            </a:r>
            <a:endParaRPr sz="1100">
              <a:solidFill>
                <a:schemeClr val="dk1"/>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b="1" lang="es-CO" sz="1100">
                <a:solidFill>
                  <a:srgbClr val="202124"/>
                </a:solidFill>
                <a:highlight>
                  <a:srgbClr val="FFFFFF"/>
                </a:highlight>
              </a:rPr>
              <a:t>Coeficiente de correlación lineal</a:t>
            </a:r>
            <a:r>
              <a:rPr lang="es-CO" sz="1100">
                <a:solidFill>
                  <a:srgbClr val="202124"/>
                </a:solidFill>
                <a:highlight>
                  <a:srgbClr val="FFFFFF"/>
                </a:highlight>
              </a:rPr>
              <a:t> (de Pearson), es una medida de regresión que pretende cuantificar el grado de variación conjunta entre dos variables.</a:t>
            </a:r>
            <a:endParaRPr sz="1100">
              <a:solidFill>
                <a:srgbClr val="202124"/>
              </a:solidFill>
              <a:highlight>
                <a:srgbClr val="FFFFFF"/>
              </a:highlight>
            </a:endParaRPr>
          </a:p>
          <a:p>
            <a:pPr indent="0" lvl="0" marL="0" rtl="0" algn="l">
              <a:spcBef>
                <a:spcPts val="1200"/>
              </a:spcBef>
              <a:spcAft>
                <a:spcPts val="0"/>
              </a:spcAft>
              <a:buNone/>
            </a:pPr>
            <a:r>
              <a:t/>
            </a:r>
            <a:endParaRPr>
              <a:latin typeface="Calibri"/>
              <a:ea typeface="Calibri"/>
              <a:cs typeface="Calibri"/>
              <a:sym typeface="Calibri"/>
            </a:endParaRPr>
          </a:p>
        </p:txBody>
      </p:sp>
      <p:pic>
        <p:nvPicPr>
          <p:cNvPr id="354" name="Google Shape;354;gbdc4d2cb4d_1_59"/>
          <p:cNvPicPr preferRelativeResize="0"/>
          <p:nvPr/>
        </p:nvPicPr>
        <p:blipFill>
          <a:blip r:embed="rId4">
            <a:alphaModFix/>
          </a:blip>
          <a:stretch>
            <a:fillRect/>
          </a:stretch>
        </p:blipFill>
        <p:spPr>
          <a:xfrm>
            <a:off x="7019350" y="3286122"/>
            <a:ext cx="1771650" cy="1857375"/>
          </a:xfrm>
          <a:prstGeom prst="rect">
            <a:avLst/>
          </a:prstGeom>
          <a:noFill/>
          <a:ln>
            <a:noFill/>
          </a:ln>
        </p:spPr>
      </p:pic>
      <p:pic>
        <p:nvPicPr>
          <p:cNvPr id="355" name="Google Shape;355;gbdc4d2cb4d_1_59"/>
          <p:cNvPicPr preferRelativeResize="0"/>
          <p:nvPr/>
        </p:nvPicPr>
        <p:blipFill>
          <a:blip r:embed="rId5">
            <a:alphaModFix/>
          </a:blip>
          <a:stretch>
            <a:fillRect/>
          </a:stretch>
        </p:blipFill>
        <p:spPr>
          <a:xfrm>
            <a:off x="4977200" y="3314697"/>
            <a:ext cx="1905000" cy="1800225"/>
          </a:xfrm>
          <a:prstGeom prst="rect">
            <a:avLst/>
          </a:prstGeom>
          <a:noFill/>
          <a:ln>
            <a:noFill/>
          </a:ln>
        </p:spPr>
      </p:pic>
      <p:pic>
        <p:nvPicPr>
          <p:cNvPr id="356" name="Google Shape;356;gbdc4d2cb4d_1_59"/>
          <p:cNvPicPr preferRelativeResize="0"/>
          <p:nvPr/>
        </p:nvPicPr>
        <p:blipFill>
          <a:blip r:embed="rId6">
            <a:alphaModFix/>
          </a:blip>
          <a:stretch>
            <a:fillRect/>
          </a:stretch>
        </p:blipFill>
        <p:spPr>
          <a:xfrm>
            <a:off x="6183000" y="1315825"/>
            <a:ext cx="1905000" cy="1905000"/>
          </a:xfrm>
          <a:prstGeom prst="rect">
            <a:avLst/>
          </a:prstGeom>
          <a:noFill/>
          <a:ln>
            <a:noFill/>
          </a:ln>
        </p:spPr>
      </p:pic>
      <p:pic>
        <p:nvPicPr>
          <p:cNvPr id="357" name="Google Shape;357;gbdc4d2cb4d_1_59"/>
          <p:cNvPicPr preferRelativeResize="0"/>
          <p:nvPr/>
        </p:nvPicPr>
        <p:blipFill>
          <a:blip r:embed="rId7">
            <a:alphaModFix/>
          </a:blip>
          <a:stretch>
            <a:fillRect/>
          </a:stretch>
        </p:blipFill>
        <p:spPr>
          <a:xfrm>
            <a:off x="1253330" y="3433100"/>
            <a:ext cx="2128800" cy="1309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bdc4d2cb4d_1_80"/>
          <p:cNvSpPr txBox="1"/>
          <p:nvPr/>
        </p:nvSpPr>
        <p:spPr>
          <a:xfrm>
            <a:off x="1899683" y="221622"/>
            <a:ext cx="53445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PREPARACIÓN DEL MODELO</a:t>
            </a:r>
            <a:endParaRPr b="0" i="0" sz="1400" u="none" cap="none" strike="noStrike">
              <a:solidFill>
                <a:srgbClr val="000000"/>
              </a:solidFill>
              <a:latin typeface="Arial"/>
              <a:ea typeface="Arial"/>
              <a:cs typeface="Arial"/>
              <a:sym typeface="Arial"/>
            </a:endParaRPr>
          </a:p>
        </p:txBody>
      </p:sp>
      <p:pic>
        <p:nvPicPr>
          <p:cNvPr id="363" name="Google Shape;363;gbdc4d2cb4d_1_80"/>
          <p:cNvPicPr preferRelativeResize="0"/>
          <p:nvPr/>
        </p:nvPicPr>
        <p:blipFill rotWithShape="1">
          <a:blip r:embed="rId3">
            <a:alphaModFix/>
          </a:blip>
          <a:srcRect b="0" l="0" r="0" t="0"/>
          <a:stretch/>
        </p:blipFill>
        <p:spPr>
          <a:xfrm>
            <a:off x="131125" y="4869960"/>
            <a:ext cx="257175" cy="142875"/>
          </a:xfrm>
          <a:prstGeom prst="rect">
            <a:avLst/>
          </a:prstGeom>
          <a:noFill/>
          <a:ln>
            <a:noFill/>
          </a:ln>
        </p:spPr>
      </p:pic>
      <p:sp>
        <p:nvSpPr>
          <p:cNvPr id="364" name="Google Shape;364;gbdc4d2cb4d_1_80"/>
          <p:cNvSpPr txBox="1"/>
          <p:nvPr/>
        </p:nvSpPr>
        <p:spPr>
          <a:xfrm>
            <a:off x="786650" y="1508825"/>
            <a:ext cx="3000000" cy="1577700"/>
          </a:xfrm>
          <a:prstGeom prst="rect">
            <a:avLst/>
          </a:prstGeom>
          <a:noFill/>
          <a:ln>
            <a:noFill/>
          </a:ln>
        </p:spPr>
        <p:txBody>
          <a:bodyPr anchorCtr="0" anchor="t" bIns="91425" lIns="91425" spcFirstLastPara="1" rIns="91425" wrap="square" tIns="91425">
            <a:spAutoFit/>
          </a:bodyPr>
          <a:lstStyle/>
          <a:p>
            <a:pPr indent="-177800" lvl="0" marL="546100" rtl="0" algn="l">
              <a:lnSpc>
                <a:spcPct val="115000"/>
              </a:lnSpc>
              <a:spcBef>
                <a:spcPts val="0"/>
              </a:spcBef>
              <a:spcAft>
                <a:spcPts val="0"/>
              </a:spcAft>
              <a:buClr>
                <a:schemeClr val="dk1"/>
              </a:buClr>
              <a:buSzPts val="1100"/>
              <a:buFont typeface="Arial"/>
              <a:buNone/>
            </a:pPr>
            <a:r>
              <a:rPr b="1" lang="es-CO" sz="1000">
                <a:solidFill>
                  <a:schemeClr val="dk1"/>
                </a:solidFill>
              </a:rPr>
              <a:t>Grafica_AreaNal_Rendim_1=ggplot(cafe_df, aes(x = Area.Nacional..ha., y = Rendimiento..ha.ton., color ="red")) +</a:t>
            </a:r>
            <a:endParaRPr b="1" sz="1000">
              <a:solidFill>
                <a:schemeClr val="dk1"/>
              </a:solidFill>
            </a:endParaRPr>
          </a:p>
          <a:p>
            <a:pPr indent="-177800" lvl="0" marL="546100" rtl="0" algn="l">
              <a:lnSpc>
                <a:spcPct val="115000"/>
              </a:lnSpc>
              <a:spcBef>
                <a:spcPts val="0"/>
              </a:spcBef>
              <a:spcAft>
                <a:spcPts val="0"/>
              </a:spcAft>
              <a:buClr>
                <a:schemeClr val="dk1"/>
              </a:buClr>
              <a:buSzPts val="1100"/>
              <a:buFont typeface="Arial"/>
              <a:buNone/>
            </a:pPr>
            <a:r>
              <a:rPr b="1" lang="es-CO" sz="1000">
                <a:solidFill>
                  <a:schemeClr val="dk1"/>
                </a:solidFill>
              </a:rPr>
              <a:t>   geom_point()</a:t>
            </a:r>
            <a:endParaRPr b="1" sz="1000">
              <a:solidFill>
                <a:schemeClr val="dk1"/>
              </a:solidFill>
            </a:endParaRPr>
          </a:p>
          <a:p>
            <a:pPr indent="-177800" lvl="0" marL="546100" rtl="0" algn="l">
              <a:lnSpc>
                <a:spcPct val="115000"/>
              </a:lnSpc>
              <a:spcBef>
                <a:spcPts val="0"/>
              </a:spcBef>
              <a:spcAft>
                <a:spcPts val="0"/>
              </a:spcAft>
              <a:buClr>
                <a:schemeClr val="dk1"/>
              </a:buClr>
              <a:buSzPts val="1100"/>
              <a:buFont typeface="Arial"/>
              <a:buNone/>
            </a:pPr>
            <a:r>
              <a:rPr b="1" lang="es-CO" sz="1000">
                <a:solidFill>
                  <a:schemeClr val="dk1"/>
                </a:solidFill>
              </a:rPr>
              <a:t>Grafica_AreaNal_Rendim_1</a:t>
            </a:r>
            <a:endParaRPr b="1" sz="1000">
              <a:solidFill>
                <a:schemeClr val="dk1"/>
              </a:solidFill>
            </a:endParaRPr>
          </a:p>
          <a:p>
            <a:pPr indent="-177800" lvl="0" marL="546100" rtl="0" algn="l">
              <a:lnSpc>
                <a:spcPct val="115000"/>
              </a:lnSpc>
              <a:spcBef>
                <a:spcPts val="0"/>
              </a:spcBef>
              <a:spcAft>
                <a:spcPts val="0"/>
              </a:spcAft>
              <a:buNone/>
            </a:pPr>
            <a:r>
              <a:rPr lang="es-CO" sz="1000">
                <a:solidFill>
                  <a:schemeClr val="dk1"/>
                </a:solidFill>
              </a:rPr>
              <a:t># Genera un grafico de dispersion entre las variables Área Nacional vs Rendimiento de color</a:t>
            </a:r>
            <a:r>
              <a:rPr lang="es-CO" sz="1000">
                <a:solidFill>
                  <a:schemeClr val="dk1"/>
                </a:solidFill>
              </a:rPr>
              <a:t> </a:t>
            </a:r>
            <a:r>
              <a:rPr lang="es-CO" sz="1000">
                <a:solidFill>
                  <a:schemeClr val="dk1"/>
                </a:solidFill>
              </a:rPr>
              <a:t>rojo</a:t>
            </a:r>
            <a:endParaRPr sz="1500">
              <a:latin typeface="Calibri"/>
              <a:ea typeface="Calibri"/>
              <a:cs typeface="Calibri"/>
              <a:sym typeface="Calibri"/>
            </a:endParaRPr>
          </a:p>
        </p:txBody>
      </p:sp>
      <p:sp>
        <p:nvSpPr>
          <p:cNvPr id="365" name="Google Shape;365;gbdc4d2cb4d_1_80"/>
          <p:cNvSpPr txBox="1"/>
          <p:nvPr/>
        </p:nvSpPr>
        <p:spPr>
          <a:xfrm>
            <a:off x="5068725" y="3292250"/>
            <a:ext cx="3000000" cy="1577700"/>
          </a:xfrm>
          <a:prstGeom prst="rect">
            <a:avLst/>
          </a:prstGeom>
          <a:noFill/>
          <a:ln>
            <a:noFill/>
          </a:ln>
        </p:spPr>
        <p:txBody>
          <a:bodyPr anchorCtr="0" anchor="t" bIns="91425" lIns="91425" spcFirstLastPara="1" rIns="91425" wrap="square" tIns="91425">
            <a:spAutoFit/>
          </a:bodyPr>
          <a:lstStyle/>
          <a:p>
            <a:pPr indent="-177800" lvl="0" marL="546100" rtl="0" algn="l">
              <a:lnSpc>
                <a:spcPct val="115000"/>
              </a:lnSpc>
              <a:spcBef>
                <a:spcPts val="0"/>
              </a:spcBef>
              <a:spcAft>
                <a:spcPts val="0"/>
              </a:spcAft>
              <a:buNone/>
            </a:pPr>
            <a:r>
              <a:rPr b="1" lang="es-CO" sz="1000">
                <a:solidFill>
                  <a:schemeClr val="dk1"/>
                </a:solidFill>
              </a:rPr>
              <a:t>Grafica_AreaNal_Rendim_1=ggplot(cafe_df, aes(x = Area.Nacional..ha., y = Rendimiento..ha.ton., color ="red")) +</a:t>
            </a:r>
            <a:endParaRPr b="1" sz="1000">
              <a:solidFill>
                <a:schemeClr val="dk1"/>
              </a:solidFill>
            </a:endParaRPr>
          </a:p>
          <a:p>
            <a:pPr indent="-177800" lvl="0" marL="546100" rtl="0" algn="l">
              <a:lnSpc>
                <a:spcPct val="115000"/>
              </a:lnSpc>
              <a:spcBef>
                <a:spcPts val="0"/>
              </a:spcBef>
              <a:spcAft>
                <a:spcPts val="0"/>
              </a:spcAft>
              <a:buNone/>
            </a:pPr>
            <a:r>
              <a:rPr b="1" lang="es-CO" sz="1000">
                <a:solidFill>
                  <a:schemeClr val="dk1"/>
                </a:solidFill>
              </a:rPr>
              <a:t>   geom_point()</a:t>
            </a:r>
            <a:endParaRPr b="1" sz="1000">
              <a:solidFill>
                <a:schemeClr val="dk1"/>
              </a:solidFill>
            </a:endParaRPr>
          </a:p>
          <a:p>
            <a:pPr indent="-177800" lvl="0" marL="546100" rtl="0" algn="l">
              <a:lnSpc>
                <a:spcPct val="115000"/>
              </a:lnSpc>
              <a:spcBef>
                <a:spcPts val="0"/>
              </a:spcBef>
              <a:spcAft>
                <a:spcPts val="0"/>
              </a:spcAft>
              <a:buNone/>
            </a:pPr>
            <a:r>
              <a:rPr b="1" lang="es-CO" sz="1000">
                <a:solidFill>
                  <a:schemeClr val="dk1"/>
                </a:solidFill>
              </a:rPr>
              <a:t>Grafica_AreaNal_Rendim_1</a:t>
            </a:r>
            <a:endParaRPr b="1" sz="1000">
              <a:solidFill>
                <a:schemeClr val="dk1"/>
              </a:solidFill>
            </a:endParaRPr>
          </a:p>
          <a:p>
            <a:pPr indent="-177800" lvl="0" marL="546100" rtl="0" algn="l">
              <a:lnSpc>
                <a:spcPct val="115000"/>
              </a:lnSpc>
              <a:spcBef>
                <a:spcPts val="0"/>
              </a:spcBef>
              <a:spcAft>
                <a:spcPts val="0"/>
              </a:spcAft>
              <a:buNone/>
            </a:pPr>
            <a:r>
              <a:rPr lang="es-CO" sz="1000">
                <a:solidFill>
                  <a:schemeClr val="dk1"/>
                </a:solidFill>
              </a:rPr>
              <a:t># Genera un grafico de dispersion entre las variables Área Nacional vs Rendimiento de color rojo</a:t>
            </a:r>
            <a:endParaRPr sz="1000">
              <a:solidFill>
                <a:schemeClr val="dk1"/>
              </a:solidFill>
            </a:endParaRPr>
          </a:p>
        </p:txBody>
      </p:sp>
      <p:pic>
        <p:nvPicPr>
          <p:cNvPr id="366" name="Google Shape;366;gbdc4d2cb4d_1_80"/>
          <p:cNvPicPr preferRelativeResize="0"/>
          <p:nvPr/>
        </p:nvPicPr>
        <p:blipFill>
          <a:blip r:embed="rId4">
            <a:alphaModFix/>
          </a:blip>
          <a:stretch>
            <a:fillRect/>
          </a:stretch>
        </p:blipFill>
        <p:spPr>
          <a:xfrm>
            <a:off x="5068723" y="1545388"/>
            <a:ext cx="3000000" cy="1504575"/>
          </a:xfrm>
          <a:prstGeom prst="rect">
            <a:avLst/>
          </a:prstGeom>
          <a:noFill/>
          <a:ln cap="flat" cmpd="sng" w="9525">
            <a:solidFill>
              <a:srgbClr val="000000"/>
            </a:solidFill>
            <a:prstDash val="solid"/>
            <a:round/>
            <a:headEnd len="sm" w="sm" type="none"/>
            <a:tailEnd len="sm" w="sm" type="none"/>
          </a:ln>
        </p:spPr>
      </p:pic>
      <p:pic>
        <p:nvPicPr>
          <p:cNvPr id="367" name="Google Shape;367;gbdc4d2cb4d_1_80"/>
          <p:cNvPicPr preferRelativeResize="0"/>
          <p:nvPr/>
        </p:nvPicPr>
        <p:blipFill>
          <a:blip r:embed="rId5">
            <a:alphaModFix/>
          </a:blip>
          <a:stretch>
            <a:fillRect/>
          </a:stretch>
        </p:blipFill>
        <p:spPr>
          <a:xfrm>
            <a:off x="786650" y="3328813"/>
            <a:ext cx="3000000" cy="1504575"/>
          </a:xfrm>
          <a:prstGeom prst="rect">
            <a:avLst/>
          </a:prstGeom>
          <a:noFill/>
          <a:ln cap="flat" cmpd="sng" w="9525">
            <a:solidFill>
              <a:srgbClr val="000000"/>
            </a:solidFill>
            <a:prstDash val="solid"/>
            <a:round/>
            <a:headEnd len="sm" w="sm" type="none"/>
            <a:tailEnd len="sm" w="sm" type="none"/>
          </a:ln>
        </p:spPr>
      </p:pic>
      <p:cxnSp>
        <p:nvCxnSpPr>
          <p:cNvPr id="368" name="Google Shape;368;gbdc4d2cb4d_1_80"/>
          <p:cNvCxnSpPr>
            <a:stCxn id="364" idx="3"/>
            <a:endCxn id="366" idx="1"/>
          </p:cNvCxnSpPr>
          <p:nvPr/>
        </p:nvCxnSpPr>
        <p:spPr>
          <a:xfrm>
            <a:off x="3786650" y="2297675"/>
            <a:ext cx="1282200" cy="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gbdc4d2cb4d_1_80"/>
          <p:cNvCxnSpPr>
            <a:stCxn id="365" idx="1"/>
            <a:endCxn id="367" idx="3"/>
          </p:cNvCxnSpPr>
          <p:nvPr/>
        </p:nvCxnSpPr>
        <p:spPr>
          <a:xfrm rot="10800000">
            <a:off x="3786525" y="4081100"/>
            <a:ext cx="1282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nvSpPr>
        <p:spPr>
          <a:xfrm>
            <a:off x="1609500" y="306500"/>
            <a:ext cx="49794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EVALUACIÓN DEL MODELO</a:t>
            </a:r>
            <a:endParaRPr b="0" i="0" sz="1400" u="none" cap="none" strike="noStrike">
              <a:solidFill>
                <a:srgbClr val="000000"/>
              </a:solidFill>
              <a:latin typeface="Arial"/>
              <a:ea typeface="Arial"/>
              <a:cs typeface="Arial"/>
              <a:sym typeface="Arial"/>
            </a:endParaRPr>
          </a:p>
        </p:txBody>
      </p:sp>
      <p:sp>
        <p:nvSpPr>
          <p:cNvPr id="375" name="Google Shape;375;p37"/>
          <p:cNvSpPr txBox="1"/>
          <p:nvPr/>
        </p:nvSpPr>
        <p:spPr>
          <a:xfrm>
            <a:off x="518050" y="1419775"/>
            <a:ext cx="3027000" cy="3529500"/>
          </a:xfrm>
          <a:prstGeom prst="rect">
            <a:avLst/>
          </a:prstGeom>
          <a:noFill/>
          <a:ln>
            <a:noFill/>
          </a:ln>
        </p:spPr>
        <p:txBody>
          <a:bodyPr anchorCtr="0" anchor="t" bIns="45700" lIns="91425" spcFirstLastPara="1" rIns="91425" wrap="square" tIns="45700">
            <a:spAutoFit/>
          </a:bodyPr>
          <a:lstStyle/>
          <a:p>
            <a:pPr indent="-317500" lvl="0" marL="457200" rtl="0" algn="l">
              <a:lnSpc>
                <a:spcPct val="115000"/>
              </a:lnSpc>
              <a:spcBef>
                <a:spcPts val="1200"/>
              </a:spcBef>
              <a:spcAft>
                <a:spcPts val="0"/>
              </a:spcAft>
              <a:buSzPts val="1400"/>
              <a:buChar char="•"/>
            </a:pPr>
            <a:r>
              <a:rPr lang="es-CO"/>
              <a:t>Las pruebas hechas en el dataframe Café fueron realizadas a través de la instrucción “Produccion_Obtenida = Regr_predict([[X]])” la cual permite hacer una estimación o predicción de una variable a futuro.</a:t>
            </a:r>
            <a:endParaRPr/>
          </a:p>
          <a:p>
            <a:pPr indent="-317500" lvl="0" marL="457200" rtl="0" algn="l">
              <a:lnSpc>
                <a:spcPct val="115000"/>
              </a:lnSpc>
              <a:spcBef>
                <a:spcPts val="0"/>
              </a:spcBef>
              <a:spcAft>
                <a:spcPts val="0"/>
              </a:spcAft>
              <a:buSzPts val="1400"/>
              <a:buChar char="•"/>
            </a:pPr>
            <a:r>
              <a:rPr lang="es-CO"/>
              <a:t>A continuación, veremos en Python la estimación del rendimiento del café con nuestro modelo de regresión lineal.</a:t>
            </a:r>
            <a:endParaRPr/>
          </a:p>
        </p:txBody>
      </p:sp>
      <p:pic>
        <p:nvPicPr>
          <p:cNvPr id="376" name="Google Shape;376;p37"/>
          <p:cNvPicPr preferRelativeResize="0"/>
          <p:nvPr/>
        </p:nvPicPr>
        <p:blipFill rotWithShape="1">
          <a:blip r:embed="rId3">
            <a:alphaModFix/>
          </a:blip>
          <a:srcRect b="0" l="0" r="0" t="0"/>
          <a:stretch/>
        </p:blipFill>
        <p:spPr>
          <a:xfrm flipH="1" rot="-7536075">
            <a:off x="8905600" y="4854180"/>
            <a:ext cx="208225" cy="181225"/>
          </a:xfrm>
          <a:prstGeom prst="rect">
            <a:avLst/>
          </a:prstGeom>
          <a:noFill/>
          <a:ln>
            <a:noFill/>
          </a:ln>
        </p:spPr>
      </p:pic>
      <p:pic>
        <p:nvPicPr>
          <p:cNvPr id="377" name="Google Shape;377;p37"/>
          <p:cNvPicPr preferRelativeResize="0"/>
          <p:nvPr/>
        </p:nvPicPr>
        <p:blipFill>
          <a:blip r:embed="rId4">
            <a:alphaModFix/>
          </a:blip>
          <a:stretch>
            <a:fillRect/>
          </a:stretch>
        </p:blipFill>
        <p:spPr>
          <a:xfrm>
            <a:off x="4022025" y="2746875"/>
            <a:ext cx="4853400" cy="584825"/>
          </a:xfrm>
          <a:prstGeom prst="rect">
            <a:avLst/>
          </a:prstGeom>
          <a:noFill/>
          <a:ln>
            <a:noFill/>
          </a:ln>
        </p:spPr>
      </p:pic>
      <p:pic>
        <p:nvPicPr>
          <p:cNvPr id="378" name="Google Shape;378;p37"/>
          <p:cNvPicPr preferRelativeResize="0"/>
          <p:nvPr/>
        </p:nvPicPr>
        <p:blipFill>
          <a:blip r:embed="rId5">
            <a:alphaModFix/>
          </a:blip>
          <a:stretch>
            <a:fillRect/>
          </a:stretch>
        </p:blipFill>
        <p:spPr>
          <a:xfrm>
            <a:off x="4022025" y="1419777"/>
            <a:ext cx="4853404" cy="1042948"/>
          </a:xfrm>
          <a:prstGeom prst="rect">
            <a:avLst/>
          </a:prstGeom>
          <a:noFill/>
          <a:ln>
            <a:noFill/>
          </a:ln>
        </p:spPr>
      </p:pic>
      <p:pic>
        <p:nvPicPr>
          <p:cNvPr id="379" name="Google Shape;379;p37"/>
          <p:cNvPicPr preferRelativeResize="0"/>
          <p:nvPr/>
        </p:nvPicPr>
        <p:blipFill>
          <a:blip r:embed="rId6">
            <a:alphaModFix/>
          </a:blip>
          <a:stretch>
            <a:fillRect/>
          </a:stretch>
        </p:blipFill>
        <p:spPr>
          <a:xfrm>
            <a:off x="4022023" y="4246150"/>
            <a:ext cx="4853400" cy="666750"/>
          </a:xfrm>
          <a:prstGeom prst="rect">
            <a:avLst/>
          </a:prstGeom>
          <a:noFill/>
          <a:ln>
            <a:noFill/>
          </a:ln>
        </p:spPr>
      </p:pic>
      <p:pic>
        <p:nvPicPr>
          <p:cNvPr id="380" name="Google Shape;380;p37"/>
          <p:cNvPicPr preferRelativeResize="0"/>
          <p:nvPr/>
        </p:nvPicPr>
        <p:blipFill>
          <a:blip r:embed="rId7">
            <a:alphaModFix/>
          </a:blip>
          <a:stretch>
            <a:fillRect/>
          </a:stretch>
        </p:blipFill>
        <p:spPr>
          <a:xfrm>
            <a:off x="4022023" y="3474600"/>
            <a:ext cx="4853400" cy="628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bdc4d2cb4d_1_107"/>
          <p:cNvSpPr txBox="1"/>
          <p:nvPr/>
        </p:nvSpPr>
        <p:spPr>
          <a:xfrm>
            <a:off x="1609500" y="306500"/>
            <a:ext cx="49794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EVALUACIÓN DEL MODELO</a:t>
            </a:r>
            <a:endParaRPr b="0" i="0" sz="1400" u="none" cap="none" strike="noStrike">
              <a:solidFill>
                <a:srgbClr val="000000"/>
              </a:solidFill>
              <a:latin typeface="Arial"/>
              <a:ea typeface="Arial"/>
              <a:cs typeface="Arial"/>
              <a:sym typeface="Arial"/>
            </a:endParaRPr>
          </a:p>
        </p:txBody>
      </p:sp>
      <p:sp>
        <p:nvSpPr>
          <p:cNvPr id="386" name="Google Shape;386;gbdc4d2cb4d_1_107"/>
          <p:cNvSpPr txBox="1"/>
          <p:nvPr/>
        </p:nvSpPr>
        <p:spPr>
          <a:xfrm>
            <a:off x="503250" y="1575200"/>
            <a:ext cx="3744900" cy="803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None/>
            </a:pPr>
            <a:r>
              <a:rPr lang="es-CO"/>
              <a:t>A continuación, veremos en Python la estimación de la producción del café con nuestro modelo de regresión lineal.</a:t>
            </a:r>
            <a:endParaRPr/>
          </a:p>
        </p:txBody>
      </p:sp>
      <p:pic>
        <p:nvPicPr>
          <p:cNvPr id="387" name="Google Shape;387;gbdc4d2cb4d_1_107"/>
          <p:cNvPicPr preferRelativeResize="0"/>
          <p:nvPr/>
        </p:nvPicPr>
        <p:blipFill rotWithShape="1">
          <a:blip r:embed="rId3">
            <a:alphaModFix/>
          </a:blip>
          <a:srcRect b="0" l="0" r="0" t="0"/>
          <a:stretch/>
        </p:blipFill>
        <p:spPr>
          <a:xfrm flipH="1" rot="-7536075">
            <a:off x="8905600" y="4854180"/>
            <a:ext cx="208225" cy="181225"/>
          </a:xfrm>
          <a:prstGeom prst="rect">
            <a:avLst/>
          </a:prstGeom>
          <a:noFill/>
          <a:ln>
            <a:noFill/>
          </a:ln>
        </p:spPr>
      </p:pic>
      <p:pic>
        <p:nvPicPr>
          <p:cNvPr id="388" name="Google Shape;388;gbdc4d2cb4d_1_107"/>
          <p:cNvPicPr preferRelativeResize="0"/>
          <p:nvPr/>
        </p:nvPicPr>
        <p:blipFill>
          <a:blip r:embed="rId4">
            <a:alphaModFix/>
          </a:blip>
          <a:stretch>
            <a:fillRect/>
          </a:stretch>
        </p:blipFill>
        <p:spPr>
          <a:xfrm>
            <a:off x="503325" y="2950725"/>
            <a:ext cx="3744750" cy="963925"/>
          </a:xfrm>
          <a:prstGeom prst="rect">
            <a:avLst/>
          </a:prstGeom>
          <a:noFill/>
          <a:ln>
            <a:noFill/>
          </a:ln>
        </p:spPr>
      </p:pic>
      <p:pic>
        <p:nvPicPr>
          <p:cNvPr id="389" name="Google Shape;389;gbdc4d2cb4d_1_107"/>
          <p:cNvPicPr preferRelativeResize="0"/>
          <p:nvPr/>
        </p:nvPicPr>
        <p:blipFill>
          <a:blip r:embed="rId5">
            <a:alphaModFix/>
          </a:blip>
          <a:stretch>
            <a:fillRect/>
          </a:stretch>
        </p:blipFill>
        <p:spPr>
          <a:xfrm>
            <a:off x="4605075" y="1311300"/>
            <a:ext cx="4270350" cy="733425"/>
          </a:xfrm>
          <a:prstGeom prst="rect">
            <a:avLst/>
          </a:prstGeom>
          <a:noFill/>
          <a:ln>
            <a:noFill/>
          </a:ln>
        </p:spPr>
      </p:pic>
      <p:pic>
        <p:nvPicPr>
          <p:cNvPr id="390" name="Google Shape;390;gbdc4d2cb4d_1_107"/>
          <p:cNvPicPr preferRelativeResize="0"/>
          <p:nvPr/>
        </p:nvPicPr>
        <p:blipFill rotWithShape="1">
          <a:blip r:embed="rId6">
            <a:alphaModFix/>
          </a:blip>
          <a:srcRect b="0" l="0" r="0" t="0"/>
          <a:stretch/>
        </p:blipFill>
        <p:spPr>
          <a:xfrm>
            <a:off x="4605075" y="2274450"/>
            <a:ext cx="4270351" cy="676275"/>
          </a:xfrm>
          <a:prstGeom prst="rect">
            <a:avLst/>
          </a:prstGeom>
          <a:noFill/>
          <a:ln>
            <a:noFill/>
          </a:ln>
        </p:spPr>
      </p:pic>
      <p:pic>
        <p:nvPicPr>
          <p:cNvPr id="391" name="Google Shape;391;gbdc4d2cb4d_1_107"/>
          <p:cNvPicPr preferRelativeResize="0"/>
          <p:nvPr/>
        </p:nvPicPr>
        <p:blipFill>
          <a:blip r:embed="rId7">
            <a:alphaModFix/>
          </a:blip>
          <a:stretch>
            <a:fillRect/>
          </a:stretch>
        </p:blipFill>
        <p:spPr>
          <a:xfrm>
            <a:off x="4605075" y="3087925"/>
            <a:ext cx="4270351" cy="676275"/>
          </a:xfrm>
          <a:prstGeom prst="rect">
            <a:avLst/>
          </a:prstGeom>
          <a:noFill/>
          <a:ln>
            <a:noFill/>
          </a:ln>
        </p:spPr>
      </p:pic>
      <p:pic>
        <p:nvPicPr>
          <p:cNvPr id="392" name="Google Shape;392;gbdc4d2cb4d_1_107"/>
          <p:cNvPicPr preferRelativeResize="0"/>
          <p:nvPr/>
        </p:nvPicPr>
        <p:blipFill>
          <a:blip r:embed="rId8">
            <a:alphaModFix/>
          </a:blip>
          <a:stretch>
            <a:fillRect/>
          </a:stretch>
        </p:blipFill>
        <p:spPr>
          <a:xfrm>
            <a:off x="4605075" y="3914650"/>
            <a:ext cx="4270351" cy="733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bd1edb64ad_9_5"/>
          <p:cNvSpPr txBox="1"/>
          <p:nvPr/>
        </p:nvSpPr>
        <p:spPr>
          <a:xfrm>
            <a:off x="2764465" y="216287"/>
            <a:ext cx="37923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ENTREGABLE</a:t>
            </a:r>
            <a:endParaRPr b="0" i="0" sz="1400" u="none" cap="none" strike="noStrike">
              <a:solidFill>
                <a:srgbClr val="000000"/>
              </a:solidFill>
              <a:latin typeface="Arial"/>
              <a:ea typeface="Arial"/>
              <a:cs typeface="Arial"/>
              <a:sym typeface="Arial"/>
            </a:endParaRPr>
          </a:p>
        </p:txBody>
      </p:sp>
      <p:sp>
        <p:nvSpPr>
          <p:cNvPr id="398" name="Google Shape;398;gbd1edb64ad_9_5"/>
          <p:cNvSpPr txBox="1"/>
          <p:nvPr/>
        </p:nvSpPr>
        <p:spPr>
          <a:xfrm>
            <a:off x="686225" y="1496600"/>
            <a:ext cx="7575900" cy="1793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b="0" i="0" lang="es-CO" sz="1400" u="none" cap="none" strike="noStrike">
                <a:solidFill>
                  <a:schemeClr val="dk1"/>
                </a:solidFill>
                <a:latin typeface="Arial"/>
                <a:ea typeface="Arial"/>
                <a:cs typeface="Arial"/>
                <a:sym typeface="Arial"/>
              </a:rPr>
              <a:t>Para facilitar el acceso a los archivos que se van a entregar como evidencia del desarrollo del proyecto formativo, se creó una carpeta en </a:t>
            </a:r>
            <a:r>
              <a:rPr b="1" i="0" lang="es-CO" sz="1400" u="none" cap="none" strike="noStrike">
                <a:solidFill>
                  <a:schemeClr val="dk1"/>
                </a:solidFill>
                <a:latin typeface="Arial"/>
                <a:ea typeface="Arial"/>
                <a:cs typeface="Arial"/>
                <a:sym typeface="Arial"/>
              </a:rPr>
              <a:t>GitHub</a:t>
            </a:r>
            <a:r>
              <a:rPr b="0" i="0" lang="es-CO" sz="1400" u="none" cap="none" strike="noStrike">
                <a:solidFill>
                  <a:schemeClr val="dk1"/>
                </a:solidFill>
                <a:latin typeface="Arial"/>
                <a:ea typeface="Arial"/>
                <a:cs typeface="Arial"/>
                <a:sym typeface="Arial"/>
              </a:rPr>
              <a:t> enlace:</a:t>
            </a:r>
            <a:r>
              <a:rPr b="0" i="0" lang="es-CO" sz="1400" u="none" cap="none" strike="noStrike">
                <a:solidFill>
                  <a:schemeClr val="dk1"/>
                </a:solidFill>
                <a:uFill>
                  <a:noFill/>
                </a:uFill>
                <a:latin typeface="Arial"/>
                <a:ea typeface="Arial"/>
                <a:cs typeface="Arial"/>
                <a:sym typeface="Arial"/>
                <a:hlinkClick r:id="rId3">
                  <a:extLst>
                    <a:ext uri="{A12FA001-AC4F-418D-AE19-62706E023703}">
                      <ahyp:hlinkClr val="tx"/>
                    </a:ext>
                  </a:extLst>
                </a:hlinkClick>
              </a:rPr>
              <a:t> </a:t>
            </a:r>
            <a:r>
              <a:rPr b="0" i="0" lang="es-CO" sz="1400" u="sng" cap="none" strike="noStrike">
                <a:solidFill>
                  <a:schemeClr val="hlink"/>
                </a:solidFill>
                <a:latin typeface="Arial"/>
                <a:ea typeface="Arial"/>
                <a:cs typeface="Arial"/>
                <a:sym typeface="Arial"/>
                <a:hlinkClick r:id="rId4"/>
              </a:rPr>
              <a:t>https://github.com/robinjoot/proyecto-formativo-.git</a:t>
            </a:r>
            <a:r>
              <a:rPr b="0" i="0" lang="es-CO" sz="1400" u="none" cap="none" strike="noStrike">
                <a:solidFill>
                  <a:schemeClr val="dk1"/>
                </a:solidFill>
                <a:latin typeface="Arial"/>
                <a:ea typeface="Arial"/>
                <a:cs typeface="Arial"/>
                <a:sym typeface="Arial"/>
              </a:rPr>
              <a:t> donde se encontrarán todos los documentos realizados a lo largo del proyecto y en el </a:t>
            </a:r>
            <a:r>
              <a:rPr b="1" i="0" lang="es-CO" sz="1400" u="none" cap="none" strike="noStrike">
                <a:solidFill>
                  <a:schemeClr val="dk1"/>
                </a:solidFill>
                <a:latin typeface="Arial"/>
                <a:ea typeface="Arial"/>
                <a:cs typeface="Arial"/>
                <a:sym typeface="Arial"/>
              </a:rPr>
              <a:t>Google Drive</a:t>
            </a:r>
            <a:r>
              <a:rPr b="0" i="0" lang="es-CO" sz="1400" u="none" cap="none" strike="noStrike">
                <a:solidFill>
                  <a:schemeClr val="dk1"/>
                </a:solidFill>
                <a:latin typeface="Arial"/>
                <a:ea typeface="Arial"/>
                <a:cs typeface="Arial"/>
                <a:sym typeface="Arial"/>
              </a:rPr>
              <a:t> disponible en:</a:t>
            </a:r>
            <a:r>
              <a:rPr b="0" i="0" lang="es-CO" sz="1400" u="none" cap="none" strike="noStrike">
                <a:solidFill>
                  <a:schemeClr val="dk1"/>
                </a:solidFill>
                <a:uFill>
                  <a:noFill/>
                </a:uFill>
                <a:latin typeface="Arial"/>
                <a:ea typeface="Arial"/>
                <a:cs typeface="Arial"/>
                <a:sym typeface="Arial"/>
                <a:hlinkClick r:id="rId5">
                  <a:extLst>
                    <a:ext uri="{A12FA001-AC4F-418D-AE19-62706E023703}">
                      <ahyp:hlinkClr val="tx"/>
                    </a:ext>
                  </a:extLst>
                </a:hlinkClick>
              </a:rPr>
              <a:t> </a:t>
            </a:r>
            <a:r>
              <a:rPr b="0" i="0" lang="es-CO" sz="1400" u="sng" cap="none" strike="noStrike">
                <a:solidFill>
                  <a:schemeClr val="hlink"/>
                </a:solidFill>
                <a:latin typeface="Arial"/>
                <a:ea typeface="Arial"/>
                <a:cs typeface="Arial"/>
                <a:sym typeface="Arial"/>
                <a:hlinkClick r:id="rId6"/>
              </a:rPr>
              <a:t>https://drive.google.com/drive/folders/1JwA2oeB9n7xlt4O457IWNo1z93U3f7tL?usp=sharing</a:t>
            </a:r>
            <a:endParaRPr b="0" i="0" sz="1400" u="sng" cap="none" strike="noStrike">
              <a:solidFill>
                <a:schemeClr val="hlink"/>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99" name="Google Shape;399;gbd1edb64ad_9_5"/>
          <p:cNvPicPr preferRelativeResize="0"/>
          <p:nvPr/>
        </p:nvPicPr>
        <p:blipFill rotWithShape="1">
          <a:blip r:embed="rId7">
            <a:alphaModFix/>
          </a:blip>
          <a:srcRect b="0" l="0" r="0" t="0"/>
          <a:stretch/>
        </p:blipFill>
        <p:spPr>
          <a:xfrm>
            <a:off x="131125" y="4869960"/>
            <a:ext cx="257175" cy="142875"/>
          </a:xfrm>
          <a:prstGeom prst="rect">
            <a:avLst/>
          </a:prstGeom>
          <a:noFill/>
          <a:ln>
            <a:noFill/>
          </a:ln>
        </p:spPr>
      </p:pic>
      <p:pic>
        <p:nvPicPr>
          <p:cNvPr id="400" name="Google Shape;400;gbd1edb64ad_9_5"/>
          <p:cNvPicPr preferRelativeResize="0"/>
          <p:nvPr/>
        </p:nvPicPr>
        <p:blipFill rotWithShape="1">
          <a:blip r:embed="rId7">
            <a:alphaModFix/>
          </a:blip>
          <a:srcRect b="0" l="0" r="0" t="0"/>
          <a:stretch/>
        </p:blipFill>
        <p:spPr>
          <a:xfrm>
            <a:off x="8886825" y="1095385"/>
            <a:ext cx="257175" cy="142875"/>
          </a:xfrm>
          <a:prstGeom prst="rect">
            <a:avLst/>
          </a:prstGeom>
          <a:noFill/>
          <a:ln>
            <a:noFill/>
          </a:ln>
        </p:spPr>
      </p:pic>
      <p:pic>
        <p:nvPicPr>
          <p:cNvPr id="401" name="Google Shape;401;gbd1edb64ad_9_5"/>
          <p:cNvPicPr preferRelativeResize="0"/>
          <p:nvPr/>
        </p:nvPicPr>
        <p:blipFill rotWithShape="1">
          <a:blip r:embed="rId8">
            <a:alphaModFix/>
          </a:blip>
          <a:srcRect b="5014" l="16798" r="15247" t="10972"/>
          <a:stretch/>
        </p:blipFill>
        <p:spPr>
          <a:xfrm>
            <a:off x="7951000" y="3289700"/>
            <a:ext cx="1031401" cy="1793101"/>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gbd1edb64ad_7_1"/>
          <p:cNvPicPr preferRelativeResize="0"/>
          <p:nvPr/>
        </p:nvPicPr>
        <p:blipFill rotWithShape="1">
          <a:blip r:embed="rId3">
            <a:alphaModFix/>
          </a:blip>
          <a:srcRect b="0" l="0" r="0" t="0"/>
          <a:stretch/>
        </p:blipFill>
        <p:spPr>
          <a:xfrm>
            <a:off x="6296150" y="2653700"/>
            <a:ext cx="2847850" cy="2509350"/>
          </a:xfrm>
          <a:prstGeom prst="rect">
            <a:avLst/>
          </a:prstGeom>
          <a:noFill/>
          <a:ln>
            <a:noFill/>
          </a:ln>
        </p:spPr>
      </p:pic>
      <p:sp>
        <p:nvSpPr>
          <p:cNvPr id="77" name="Google Shape;77;gbd1edb64ad_7_1"/>
          <p:cNvSpPr txBox="1"/>
          <p:nvPr/>
        </p:nvSpPr>
        <p:spPr>
          <a:xfrm>
            <a:off x="1707350" y="282100"/>
            <a:ext cx="50253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RESUMEN DEL PROYECTO </a:t>
            </a:r>
            <a:endParaRPr b="0" i="0" sz="1400" u="none" cap="none" strike="noStrike">
              <a:solidFill>
                <a:srgbClr val="000000"/>
              </a:solidFill>
              <a:latin typeface="Arial"/>
              <a:ea typeface="Arial"/>
              <a:cs typeface="Arial"/>
              <a:sym typeface="Arial"/>
            </a:endParaRPr>
          </a:p>
        </p:txBody>
      </p:sp>
      <p:pic>
        <p:nvPicPr>
          <p:cNvPr id="78" name="Google Shape;78;gbd1edb64ad_7_1"/>
          <p:cNvPicPr preferRelativeResize="0"/>
          <p:nvPr/>
        </p:nvPicPr>
        <p:blipFill rotWithShape="1">
          <a:blip r:embed="rId4">
            <a:alphaModFix/>
          </a:blip>
          <a:srcRect b="-154190" l="40540" r="-40540" t="154190"/>
          <a:stretch/>
        </p:blipFill>
        <p:spPr>
          <a:xfrm>
            <a:off x="107150" y="3500663"/>
            <a:ext cx="1982425" cy="1282375"/>
          </a:xfrm>
          <a:prstGeom prst="rect">
            <a:avLst/>
          </a:prstGeom>
          <a:noFill/>
          <a:ln>
            <a:noFill/>
          </a:ln>
        </p:spPr>
      </p:pic>
      <p:sp>
        <p:nvSpPr>
          <p:cNvPr id="79" name="Google Shape;79;gbd1edb64ad_7_1"/>
          <p:cNvSpPr txBox="1"/>
          <p:nvPr/>
        </p:nvSpPr>
        <p:spPr>
          <a:xfrm>
            <a:off x="294850" y="1458275"/>
            <a:ext cx="6348300" cy="2786100"/>
          </a:xfrm>
          <a:prstGeom prst="rect">
            <a:avLst/>
          </a:prstGeom>
          <a:noFill/>
          <a:ln>
            <a:noFill/>
          </a:ln>
        </p:spPr>
        <p:txBody>
          <a:bodyPr anchorCtr="0" anchor="t" bIns="45700" lIns="91425" spcFirstLastPara="1" rIns="91425" wrap="square" tIns="45700">
            <a:spAutoFit/>
          </a:bodyPr>
          <a:lstStyle/>
          <a:p>
            <a:pPr indent="0" lvl="0" marL="457200" marR="0" rtl="0" algn="l">
              <a:lnSpc>
                <a:spcPct val="115000"/>
              </a:lnSpc>
              <a:spcBef>
                <a:spcPts val="1200"/>
              </a:spcBef>
              <a:spcAft>
                <a:spcPts val="1200"/>
              </a:spcAft>
              <a:buClr>
                <a:srgbClr val="000000"/>
              </a:buClr>
              <a:buSzPts val="1400"/>
              <a:buFont typeface="Arial"/>
              <a:buNone/>
            </a:pPr>
            <a:r>
              <a:rPr b="0" i="0" lang="es-CO" sz="1400" u="none" cap="none" strike="noStrike">
                <a:solidFill>
                  <a:schemeClr val="dk1"/>
                </a:solidFill>
                <a:latin typeface="Arial"/>
                <a:ea typeface="Arial"/>
                <a:cs typeface="Arial"/>
                <a:sym typeface="Arial"/>
              </a:rPr>
              <a:t>Se evaluó la producción del café en Colombia frente a los últimos años, buscando así mejorar su rendimiento, utilizando estudios de análisis de datos y estadísticos bajo el dominio de herramientas computacionales de análisis (Python y Rstudio), que faciliten una rápida absorción de la información, permitiendo analizar una muestra específica, que nos revele relaciones o dependencias entre variables, para emplear técnicas de Machine Learning para la predicción del rendimiento del café, que contribuya el avance del sector, genere nuevo conocimiento, brinde herramientas para futuras investigaciones y aporte conclusiones, que sirvan de base para proponer estrategias que mejore la competitividad del sector.</a:t>
            </a:r>
            <a:endParaRPr b="0" i="0" sz="1400" u="none" cap="none" strike="noStrike">
              <a:solidFill>
                <a:schemeClr val="dk1"/>
              </a:solidFill>
              <a:latin typeface="Arial"/>
              <a:ea typeface="Arial"/>
              <a:cs typeface="Arial"/>
              <a:sym typeface="Arial"/>
            </a:endParaRPr>
          </a:p>
        </p:txBody>
      </p:sp>
      <p:sp>
        <p:nvSpPr>
          <p:cNvPr id="80" name="Google Shape;80;gbd1edb64ad_7_1"/>
          <p:cNvSpPr txBox="1"/>
          <p:nvPr/>
        </p:nvSpPr>
        <p:spPr>
          <a:xfrm>
            <a:off x="6013200" y="4833625"/>
            <a:ext cx="313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sng" cap="none" strike="noStrike">
                <a:solidFill>
                  <a:schemeClr val="hlink"/>
                </a:solidFill>
                <a:latin typeface="Arial"/>
                <a:ea typeface="Arial"/>
                <a:cs typeface="Arial"/>
                <a:sym typeface="Arial"/>
                <a:hlinkClick r:id="rId5"/>
              </a:rPr>
              <a:t>https://www.google.com/search?q=datos&amp;sxsrf=ALe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6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txBox="1"/>
          <p:nvPr/>
        </p:nvSpPr>
        <p:spPr>
          <a:xfrm>
            <a:off x="3000159" y="350595"/>
            <a:ext cx="31437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CONCLUSIONES</a:t>
            </a:r>
            <a:endParaRPr b="0" i="0" sz="1400" u="none" cap="none" strike="noStrike">
              <a:solidFill>
                <a:srgbClr val="000000"/>
              </a:solidFill>
              <a:latin typeface="Arial"/>
              <a:ea typeface="Arial"/>
              <a:cs typeface="Arial"/>
              <a:sym typeface="Arial"/>
            </a:endParaRPr>
          </a:p>
        </p:txBody>
      </p:sp>
      <p:sp>
        <p:nvSpPr>
          <p:cNvPr id="407" name="Google Shape;407;p38"/>
          <p:cNvSpPr txBox="1"/>
          <p:nvPr/>
        </p:nvSpPr>
        <p:spPr>
          <a:xfrm>
            <a:off x="681675" y="1408725"/>
            <a:ext cx="7845300" cy="2031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Con el desarrollo del modelo se podrá incrementar la clasificación de variables en donde la ciencia de datos nos ayudará con la probabilidad del éxito del sector agrícola, donde se podrán adaptar a gratificante mente a los mercados globales gracias a la técnicas del Big data en donde podremos  tomar decisiones de manera inteligente y fortalecer los procesos de producción y rendimiento del café.</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De esta manera el Big data fortalecerá la captura, Procesamiento, Almacenamiento y velocidad de forma dinámica y con la ayuda de los modelos y herramientas de datos podremos proponer soluciones de manera rápida y eficaz para mantener las divisas del país.</a:t>
            </a:r>
            <a:endParaRPr b="0" i="0" sz="1400" u="none" cap="none" strike="noStrike">
              <a:solidFill>
                <a:srgbClr val="000000"/>
              </a:solidFill>
              <a:latin typeface="Arial"/>
              <a:ea typeface="Arial"/>
              <a:cs typeface="Arial"/>
              <a:sym typeface="Arial"/>
            </a:endParaRPr>
          </a:p>
        </p:txBody>
      </p:sp>
      <p:pic>
        <p:nvPicPr>
          <p:cNvPr id="408" name="Google Shape;408;p38"/>
          <p:cNvPicPr preferRelativeResize="0"/>
          <p:nvPr/>
        </p:nvPicPr>
        <p:blipFill rotWithShape="1">
          <a:blip r:embed="rId3">
            <a:alphaModFix/>
          </a:blip>
          <a:srcRect b="0" l="0" r="0" t="0"/>
          <a:stretch/>
        </p:blipFill>
        <p:spPr>
          <a:xfrm>
            <a:off x="131125" y="4869960"/>
            <a:ext cx="257175" cy="142875"/>
          </a:xfrm>
          <a:prstGeom prst="rect">
            <a:avLst/>
          </a:prstGeom>
          <a:noFill/>
          <a:ln>
            <a:noFill/>
          </a:ln>
        </p:spPr>
      </p:pic>
      <p:pic>
        <p:nvPicPr>
          <p:cNvPr id="409" name="Google Shape;409;p38"/>
          <p:cNvPicPr preferRelativeResize="0"/>
          <p:nvPr/>
        </p:nvPicPr>
        <p:blipFill rotWithShape="1">
          <a:blip r:embed="rId3">
            <a:alphaModFix/>
          </a:blip>
          <a:srcRect b="0" l="0" r="0" t="0"/>
          <a:stretch/>
        </p:blipFill>
        <p:spPr>
          <a:xfrm>
            <a:off x="8886825" y="1095360"/>
            <a:ext cx="257175" cy="142875"/>
          </a:xfrm>
          <a:prstGeom prst="rect">
            <a:avLst/>
          </a:prstGeom>
          <a:noFill/>
          <a:ln>
            <a:noFill/>
          </a:ln>
        </p:spPr>
      </p:pic>
      <p:pic>
        <p:nvPicPr>
          <p:cNvPr id="410" name="Google Shape;410;p38"/>
          <p:cNvPicPr preferRelativeResize="0"/>
          <p:nvPr/>
        </p:nvPicPr>
        <p:blipFill rotWithShape="1">
          <a:blip r:embed="rId4">
            <a:alphaModFix/>
          </a:blip>
          <a:srcRect b="0" l="0" r="0" t="0"/>
          <a:stretch/>
        </p:blipFill>
        <p:spPr>
          <a:xfrm>
            <a:off x="8233625" y="4206375"/>
            <a:ext cx="858200" cy="937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bd48b60b8e_2_7"/>
          <p:cNvSpPr txBox="1"/>
          <p:nvPr/>
        </p:nvSpPr>
        <p:spPr>
          <a:xfrm>
            <a:off x="2309471" y="350600"/>
            <a:ext cx="45897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RECOMENDACIONES</a:t>
            </a:r>
            <a:endParaRPr b="0" i="0" sz="1400" u="none" cap="none" strike="noStrike">
              <a:solidFill>
                <a:srgbClr val="000000"/>
              </a:solidFill>
              <a:latin typeface="Arial"/>
              <a:ea typeface="Arial"/>
              <a:cs typeface="Arial"/>
              <a:sym typeface="Arial"/>
            </a:endParaRPr>
          </a:p>
        </p:txBody>
      </p:sp>
      <p:sp>
        <p:nvSpPr>
          <p:cNvPr id="416" name="Google Shape;416;gbd48b60b8e_2_7"/>
          <p:cNvSpPr txBox="1"/>
          <p:nvPr/>
        </p:nvSpPr>
        <p:spPr>
          <a:xfrm>
            <a:off x="681675" y="1408725"/>
            <a:ext cx="7845300" cy="2113200"/>
          </a:xfrm>
          <a:prstGeom prst="rect">
            <a:avLst/>
          </a:prstGeom>
          <a:noFill/>
          <a:ln>
            <a:noFill/>
          </a:ln>
        </p:spPr>
        <p:txBody>
          <a:bodyPr anchorCtr="0" anchor="t" bIns="45700" lIns="91425" spcFirstLastPara="1" rIns="91425" wrap="square" tIns="45700">
            <a:spAutoFit/>
          </a:bodyPr>
          <a:lstStyle/>
          <a:p>
            <a:pPr indent="-269999" lvl="0" marL="269999" marR="0" rtl="0" algn="just">
              <a:lnSpc>
                <a:spcPct val="115000"/>
              </a:lnSpc>
              <a:spcBef>
                <a:spcPts val="1200"/>
              </a:spcBef>
              <a:spcAft>
                <a:spcPts val="0"/>
              </a:spcAft>
              <a:buClr>
                <a:schemeClr val="dk1"/>
              </a:buClr>
              <a:buSzPts val="1500"/>
              <a:buFont typeface="Arial"/>
              <a:buChar char="•"/>
            </a:pPr>
            <a:r>
              <a:rPr b="0" i="0" lang="es-CO" sz="1400" u="none" cap="none" strike="noStrike">
                <a:solidFill>
                  <a:schemeClr val="dk1"/>
                </a:solidFill>
                <a:latin typeface="Arial"/>
                <a:ea typeface="Arial"/>
                <a:cs typeface="Arial"/>
                <a:sym typeface="Arial"/>
              </a:rPr>
              <a:t>Resulta importante que en todo proceso de Analítica de datos se analicen, procese, recolecta, filtre, depure muy bien los datos para finalmente conseguir una óptima ejecución.</a:t>
            </a:r>
            <a:endParaRPr b="0" i="0" sz="1400" u="none" cap="none" strike="noStrike">
              <a:solidFill>
                <a:schemeClr val="dk1"/>
              </a:solidFill>
              <a:latin typeface="Arial"/>
              <a:ea typeface="Arial"/>
              <a:cs typeface="Arial"/>
              <a:sym typeface="Arial"/>
            </a:endParaRPr>
          </a:p>
          <a:p>
            <a:pPr indent="-269999" lvl="0" marL="269999" marR="0" rtl="0" algn="just">
              <a:lnSpc>
                <a:spcPct val="115000"/>
              </a:lnSpc>
              <a:spcBef>
                <a:spcPts val="0"/>
              </a:spcBef>
              <a:spcAft>
                <a:spcPts val="0"/>
              </a:spcAft>
              <a:buClr>
                <a:schemeClr val="dk1"/>
              </a:buClr>
              <a:buSzPts val="1500"/>
              <a:buFont typeface="Arial"/>
              <a:buChar char="•"/>
            </a:pPr>
            <a:r>
              <a:rPr b="0" i="0" lang="es-CO" sz="1400" u="none" cap="none" strike="noStrike">
                <a:solidFill>
                  <a:schemeClr val="dk1"/>
                </a:solidFill>
                <a:latin typeface="Arial"/>
                <a:ea typeface="Arial"/>
                <a:cs typeface="Arial"/>
                <a:sym typeface="Arial"/>
              </a:rPr>
              <a:t>En este proceso del Big Data se utilizó una metodología llamada CRISP-DM, debido a que es la más adecuada ya que orienta todas las actividades durante el tratamiento de datos</a:t>
            </a:r>
            <a:endParaRPr b="0" i="0" sz="1400" u="none" cap="none" strike="noStrike">
              <a:solidFill>
                <a:schemeClr val="dk1"/>
              </a:solidFill>
              <a:latin typeface="Arial"/>
              <a:ea typeface="Arial"/>
              <a:cs typeface="Arial"/>
              <a:sym typeface="Arial"/>
            </a:endParaRPr>
          </a:p>
          <a:p>
            <a:pPr indent="-269999" lvl="0" marL="269999" marR="0" rtl="0" algn="just">
              <a:lnSpc>
                <a:spcPct val="115000"/>
              </a:lnSpc>
              <a:spcBef>
                <a:spcPts val="0"/>
              </a:spcBef>
              <a:spcAft>
                <a:spcPts val="0"/>
              </a:spcAft>
              <a:buClr>
                <a:schemeClr val="dk1"/>
              </a:buClr>
              <a:buSzPts val="1500"/>
              <a:buFont typeface="Arial"/>
              <a:buChar char="•"/>
            </a:pPr>
            <a:r>
              <a:rPr b="0" i="0" lang="es-CO" sz="1400" u="none" cap="none" strike="noStrike">
                <a:solidFill>
                  <a:schemeClr val="dk1"/>
                </a:solidFill>
                <a:latin typeface="Arial"/>
                <a:ea typeface="Arial"/>
                <a:cs typeface="Arial"/>
                <a:sym typeface="Arial"/>
              </a:rPr>
              <a:t>Somos el primer curso de Programación para Analítica de datos  por tal motivo se debe mejorar aspectos y realizar ajustes para las siguientes generaciones</a:t>
            </a:r>
            <a:endParaRPr b="0" i="0" sz="1400" u="none" cap="none" strike="noStrike">
              <a:solidFill>
                <a:schemeClr val="dk1"/>
              </a:solidFill>
              <a:latin typeface="Arial"/>
              <a:ea typeface="Arial"/>
              <a:cs typeface="Arial"/>
              <a:sym typeface="Arial"/>
            </a:endParaRPr>
          </a:p>
          <a:p>
            <a:pPr indent="-269999" lvl="0" marL="269999" marR="0" rtl="0" algn="just">
              <a:lnSpc>
                <a:spcPct val="115000"/>
              </a:lnSpc>
              <a:spcBef>
                <a:spcPts val="0"/>
              </a:spcBef>
              <a:spcAft>
                <a:spcPts val="0"/>
              </a:spcAft>
              <a:buClr>
                <a:schemeClr val="dk1"/>
              </a:buClr>
              <a:buSzPts val="1500"/>
              <a:buFont typeface="Arial"/>
              <a:buChar char="•"/>
            </a:pPr>
            <a:r>
              <a:rPr b="0" i="0" lang="es-CO" sz="1400" u="none" cap="none" strike="noStrike">
                <a:solidFill>
                  <a:schemeClr val="dk1"/>
                </a:solidFill>
                <a:latin typeface="Arial"/>
                <a:ea typeface="Arial"/>
                <a:cs typeface="Arial"/>
                <a:sym typeface="Arial"/>
              </a:rPr>
              <a:t>Es recomendable poder verificar y validar el modelo presentándose a Instituciones, entidades y Organizaciones que lo prueben en la práctica real.</a:t>
            </a:r>
            <a:endParaRPr b="0" i="0" sz="1400" u="none" cap="none" strike="noStrike">
              <a:solidFill>
                <a:schemeClr val="dk1"/>
              </a:solidFill>
              <a:latin typeface="Arial"/>
              <a:ea typeface="Arial"/>
              <a:cs typeface="Arial"/>
              <a:sym typeface="Arial"/>
            </a:endParaRPr>
          </a:p>
        </p:txBody>
      </p:sp>
      <p:pic>
        <p:nvPicPr>
          <p:cNvPr id="417" name="Google Shape;417;gbd48b60b8e_2_7"/>
          <p:cNvPicPr preferRelativeResize="0"/>
          <p:nvPr/>
        </p:nvPicPr>
        <p:blipFill rotWithShape="1">
          <a:blip r:embed="rId3">
            <a:alphaModFix/>
          </a:blip>
          <a:srcRect b="0" l="0" r="0" t="0"/>
          <a:stretch/>
        </p:blipFill>
        <p:spPr>
          <a:xfrm>
            <a:off x="0" y="1092360"/>
            <a:ext cx="257175" cy="142875"/>
          </a:xfrm>
          <a:prstGeom prst="rect">
            <a:avLst/>
          </a:prstGeom>
          <a:noFill/>
          <a:ln>
            <a:noFill/>
          </a:ln>
        </p:spPr>
      </p:pic>
      <p:pic>
        <p:nvPicPr>
          <p:cNvPr id="418" name="Google Shape;418;gbd48b60b8e_2_7"/>
          <p:cNvPicPr preferRelativeResize="0"/>
          <p:nvPr/>
        </p:nvPicPr>
        <p:blipFill rotWithShape="1">
          <a:blip r:embed="rId3">
            <a:alphaModFix/>
          </a:blip>
          <a:srcRect b="0" l="0" r="0" t="0"/>
          <a:stretch/>
        </p:blipFill>
        <p:spPr>
          <a:xfrm>
            <a:off x="8886825" y="5000635"/>
            <a:ext cx="257175" cy="142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nvSpPr>
        <p:spPr>
          <a:xfrm>
            <a:off x="3110022" y="262269"/>
            <a:ext cx="2796364"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BIBLIOGRAFÍA</a:t>
            </a:r>
            <a:endParaRPr b="0" i="0" sz="1400" u="none" cap="none" strike="noStrike">
              <a:solidFill>
                <a:srgbClr val="000000"/>
              </a:solidFill>
              <a:latin typeface="Arial"/>
              <a:ea typeface="Arial"/>
              <a:cs typeface="Arial"/>
              <a:sym typeface="Arial"/>
            </a:endParaRPr>
          </a:p>
        </p:txBody>
      </p:sp>
      <p:sp>
        <p:nvSpPr>
          <p:cNvPr id="424" name="Google Shape;424;p39"/>
          <p:cNvSpPr txBox="1"/>
          <p:nvPr/>
        </p:nvSpPr>
        <p:spPr>
          <a:xfrm>
            <a:off x="0" y="1141229"/>
            <a:ext cx="9016500" cy="446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Elenco, Hispatec. </a:t>
            </a:r>
            <a:r>
              <a:rPr b="0" i="1" lang="es-CO" sz="1100" u="none" cap="none" strike="noStrike">
                <a:solidFill>
                  <a:srgbClr val="000000"/>
                </a:solidFill>
                <a:latin typeface="Arial"/>
                <a:ea typeface="Arial"/>
                <a:cs typeface="Arial"/>
                <a:sym typeface="Arial"/>
              </a:rPr>
              <a:t>AgroInteligencia.</a:t>
            </a:r>
            <a:r>
              <a:rPr b="0" i="0" lang="es-CO" sz="1100" u="none" cap="none" strike="noStrike">
                <a:solidFill>
                  <a:srgbClr val="000000"/>
                </a:solidFill>
                <a:latin typeface="Arial"/>
                <a:ea typeface="Arial"/>
                <a:cs typeface="Arial"/>
                <a:sym typeface="Arial"/>
              </a:rPr>
              <a:t> s.f. https://www.agrointeligencia.com/big-data-agricultura-enrique-serrano/.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1" lang="es-CO" sz="1100" u="none" cap="none" strike="noStrike">
                <a:solidFill>
                  <a:srgbClr val="000000"/>
                </a:solidFill>
                <a:latin typeface="Arial"/>
                <a:ea typeface="Arial"/>
                <a:cs typeface="Arial"/>
                <a:sym typeface="Arial"/>
              </a:rPr>
              <a:t>Federacion Nacional de Cafeteros.</a:t>
            </a:r>
            <a:r>
              <a:rPr b="0" i="0" lang="es-CO" sz="1100" u="none" cap="none" strike="noStrike">
                <a:solidFill>
                  <a:srgbClr val="000000"/>
                </a:solidFill>
                <a:latin typeface="Arial"/>
                <a:ea typeface="Arial"/>
                <a:cs typeface="Arial"/>
                <a:sym typeface="Arial"/>
              </a:rPr>
              <a:t> s.f. https://federaciondecafeteros.org/wp/servicios-al-caficultor/aprenda-a-vender-su-cafe/ (último acceso: 28 de 01 de 2021).</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González, Andrés. </a:t>
            </a:r>
            <a:r>
              <a:rPr b="0" i="1" lang="es-CO" sz="1100" u="none" cap="none" strike="noStrike">
                <a:solidFill>
                  <a:srgbClr val="000000"/>
                </a:solidFill>
                <a:latin typeface="Arial"/>
                <a:ea typeface="Arial"/>
                <a:cs typeface="Arial"/>
                <a:sym typeface="Arial"/>
              </a:rPr>
              <a:t>CleverData.</a:t>
            </a:r>
            <a:r>
              <a:rPr b="0" i="0" lang="es-CO" sz="1100" u="none" cap="none" strike="noStrike">
                <a:solidFill>
                  <a:srgbClr val="000000"/>
                </a:solidFill>
                <a:latin typeface="Arial"/>
                <a:ea typeface="Arial"/>
                <a:cs typeface="Arial"/>
                <a:sym typeface="Arial"/>
              </a:rPr>
              <a:t> 2019. https://cleverdata.io/que-es-machine-learning-big-data/#:~:text=Machine%20Learning%20es%20una%20disciplina,crea%20sistemas%20que%20aprenden%20autom%C3%A1ticamente.&amp;text=Autom%C3%A1ticamente%2C%20tambi%C3%A9n%20en%20este%20contexto,el%20tiempo%2C%20sin%20i.</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1" lang="es-CO" sz="1100" u="none" cap="none" strike="noStrike">
                <a:solidFill>
                  <a:srgbClr val="000000"/>
                </a:solidFill>
                <a:latin typeface="Arial"/>
                <a:ea typeface="Arial"/>
                <a:cs typeface="Arial"/>
                <a:sym typeface="Arial"/>
              </a:rPr>
              <a:t>IBM.</a:t>
            </a:r>
            <a:r>
              <a:rPr b="0" i="0" lang="es-CO" sz="1100" u="none" cap="none" strike="noStrike">
                <a:solidFill>
                  <a:srgbClr val="000000"/>
                </a:solidFill>
                <a:latin typeface="Arial"/>
                <a:ea typeface="Arial"/>
                <a:cs typeface="Arial"/>
                <a:sym typeface="Arial"/>
              </a:rPr>
              <a:t> s.f. https://www.ibm.com/support/knowledgecenter/es/SS3RA7_sub/modeler_crispdm_ddita/clementine/crisp_help/crisp_overview.html (último acceso: 26 de 01 de 2021).</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Intel. </a:t>
            </a:r>
            <a:r>
              <a:rPr b="0" i="1" lang="es-CO" sz="1100" u="none" cap="none" strike="noStrike">
                <a:solidFill>
                  <a:srgbClr val="000000"/>
                </a:solidFill>
                <a:latin typeface="Arial"/>
                <a:ea typeface="Arial"/>
                <a:cs typeface="Arial"/>
                <a:sym typeface="Arial"/>
              </a:rPr>
              <a:t>Intel.</a:t>
            </a:r>
            <a:r>
              <a:rPr b="0" i="0" lang="es-CO" sz="1100" u="none" cap="none" strike="noStrike">
                <a:solidFill>
                  <a:srgbClr val="000000"/>
                </a:solidFill>
                <a:latin typeface="Arial"/>
                <a:ea typeface="Arial"/>
                <a:cs typeface="Arial"/>
                <a:sym typeface="Arial"/>
              </a:rPr>
              <a:t> s.f. https://ark.intel.com/content/www/es/es/ark/products/126687/intel-core-i5-8400-processor-9m-cache-up-to-4-00-ghz.html.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Pastor, Ing. David, entrevista de Patricia Bolivar. </a:t>
            </a:r>
            <a:r>
              <a:rPr b="0" i="1" lang="es-CO" sz="1100" u="none" cap="none" strike="noStrike">
                <a:solidFill>
                  <a:srgbClr val="000000"/>
                </a:solidFill>
                <a:latin typeface="Arial"/>
                <a:ea typeface="Arial"/>
                <a:cs typeface="Arial"/>
                <a:sym typeface="Arial"/>
              </a:rPr>
              <a:t>BIG DATA en la agricultura</a:t>
            </a:r>
            <a:r>
              <a:rPr b="0" i="0" lang="es-CO" sz="1100" u="none" cap="none" strike="noStrike">
                <a:solidFill>
                  <a:srgbClr val="000000"/>
                </a:solidFill>
                <a:latin typeface="Arial"/>
                <a:ea typeface="Arial"/>
                <a:cs typeface="Arial"/>
                <a:sym typeface="Arial"/>
              </a:rPr>
              <a:t> (24 de 9 de 2019).</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Peña, Javier Andres Suarez. «Proyecto de grado.» Investigativo, Bogota, Colombia, 2019.</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0" i="0" lang="es-CO" sz="1100" u="none" cap="none" strike="noStrike">
                <a:solidFill>
                  <a:srgbClr val="000000"/>
                </a:solidFill>
                <a:latin typeface="Arial"/>
                <a:ea typeface="Arial"/>
                <a:cs typeface="Arial"/>
                <a:sym typeface="Arial"/>
              </a:rPr>
              <a:t>Ramírez, Denniye Hinestroza. «EL MACHINE LEARNING A TRAVÉS DE LOS TIEMPOS, Y LOS APORTES A LA HUMANIDAD.» Pereira, 2018.</a:t>
            </a:r>
            <a:endParaRPr b="0" i="0" sz="1100" u="none" cap="none" strike="noStrike">
              <a:solidFill>
                <a:srgbClr val="000000"/>
              </a:solidFill>
              <a:latin typeface="Arial"/>
              <a:ea typeface="Arial"/>
              <a:cs typeface="Arial"/>
              <a:sym typeface="Arial"/>
            </a:endParaRPr>
          </a:p>
          <a:p>
            <a:pPr indent="-457200" lvl="0" marL="457200" rtl="0" algn="l">
              <a:lnSpc>
                <a:spcPct val="115000"/>
              </a:lnSpc>
              <a:spcBef>
                <a:spcPts val="1200"/>
              </a:spcBef>
              <a:spcAft>
                <a:spcPts val="0"/>
              </a:spcAft>
              <a:buClr>
                <a:schemeClr val="dk1"/>
              </a:buClr>
              <a:buSzPts val="1100"/>
              <a:buFont typeface="Arial"/>
              <a:buNone/>
            </a:pPr>
            <a:r>
              <a:rPr i="1" lang="es-CO" sz="1100">
                <a:solidFill>
                  <a:schemeClr val="dk1"/>
                </a:solidFill>
              </a:rPr>
              <a:t>Tailar Brands Studio</a:t>
            </a:r>
            <a:r>
              <a:rPr lang="es-CO" sz="1100">
                <a:solidFill>
                  <a:schemeClr val="dk1"/>
                </a:solidFill>
              </a:rPr>
              <a:t>. (19 de 02 de 2021). Obtenido de https://studio.tailorbrands.com/business/67630191/wizard/profile?id=418434163</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CO" sz="1100">
                <a:solidFill>
                  <a:schemeClr val="dk1"/>
                </a:solidFill>
              </a:rPr>
              <a:t> </a:t>
            </a:r>
            <a:endParaRPr sz="1100">
              <a:solidFill>
                <a:schemeClr val="dk1"/>
              </a:solidFill>
            </a:endParaRPr>
          </a:p>
          <a:p>
            <a:pPr indent="0" lvl="0" marL="0" marR="0" rtl="0" algn="l">
              <a:lnSpc>
                <a:spcPct val="100000"/>
              </a:lnSpc>
              <a:spcBef>
                <a:spcPts val="1200"/>
              </a:spcBef>
              <a:spcAft>
                <a:spcPts val="0"/>
              </a:spcAft>
              <a:buClr>
                <a:srgbClr val="000000"/>
              </a:buClr>
              <a:buSzPts val="1400"/>
              <a:buFont typeface="Arial"/>
              <a:buNone/>
            </a:pP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25" name="Google Shape;425;p39"/>
          <p:cNvPicPr preferRelativeResize="0"/>
          <p:nvPr/>
        </p:nvPicPr>
        <p:blipFill rotWithShape="1">
          <a:blip r:embed="rId3">
            <a:alphaModFix/>
          </a:blip>
          <a:srcRect b="0" l="0" r="0" t="0"/>
          <a:stretch/>
        </p:blipFill>
        <p:spPr>
          <a:xfrm>
            <a:off x="8935775" y="1114344"/>
            <a:ext cx="208225" cy="1156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bdeeb6d5c0_0_1"/>
          <p:cNvSpPr txBox="1"/>
          <p:nvPr/>
        </p:nvSpPr>
        <p:spPr>
          <a:xfrm>
            <a:off x="2026200" y="291675"/>
            <a:ext cx="50916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lang="es-CO" sz="2800">
                <a:solidFill>
                  <a:schemeClr val="lt1"/>
                </a:solidFill>
              </a:rPr>
              <a:t>NOMBRE DEL PROYECTO</a:t>
            </a:r>
            <a:endParaRPr b="0" i="0" sz="1400" u="none" cap="none" strike="noStrike">
              <a:solidFill>
                <a:srgbClr val="000000"/>
              </a:solidFill>
              <a:latin typeface="Arial"/>
              <a:ea typeface="Arial"/>
              <a:cs typeface="Arial"/>
              <a:sym typeface="Arial"/>
            </a:endParaRPr>
          </a:p>
        </p:txBody>
      </p:sp>
      <p:sp>
        <p:nvSpPr>
          <p:cNvPr id="86" name="Google Shape;86;gbdeeb6d5c0_0_1"/>
          <p:cNvSpPr txBox="1"/>
          <p:nvPr/>
        </p:nvSpPr>
        <p:spPr>
          <a:xfrm>
            <a:off x="645900" y="1658000"/>
            <a:ext cx="7852200" cy="1325100"/>
          </a:xfrm>
          <a:prstGeom prst="rect">
            <a:avLst/>
          </a:prstGeom>
          <a:noFill/>
          <a:ln>
            <a:noFill/>
          </a:ln>
        </p:spPr>
        <p:txBody>
          <a:bodyPr anchorCtr="0" anchor="t" bIns="45700" lIns="91425" spcFirstLastPara="1" rIns="91425" wrap="square" tIns="45700">
            <a:spAutoFit/>
          </a:bodyPr>
          <a:lstStyle/>
          <a:p>
            <a:pPr indent="0" lvl="0" marL="457200" marR="0" rtl="0" algn="ctr">
              <a:lnSpc>
                <a:spcPct val="115000"/>
              </a:lnSpc>
              <a:spcBef>
                <a:spcPts val="1200"/>
              </a:spcBef>
              <a:spcAft>
                <a:spcPts val="1200"/>
              </a:spcAft>
              <a:buClr>
                <a:srgbClr val="000000"/>
              </a:buClr>
              <a:buSzPts val="700"/>
              <a:buFont typeface="Arial"/>
              <a:buNone/>
            </a:pPr>
            <a:r>
              <a:rPr lang="es-CO" sz="1800">
                <a:solidFill>
                  <a:schemeClr val="dk1"/>
                </a:solidFill>
                <a:latin typeface="Times New Roman"/>
                <a:ea typeface="Times New Roman"/>
                <a:cs typeface="Times New Roman"/>
                <a:sym typeface="Times New Roman"/>
              </a:rPr>
              <a:t>ANÁLISIS</a:t>
            </a:r>
            <a:r>
              <a:rPr lang="es-CO" sz="1800">
                <a:solidFill>
                  <a:schemeClr val="dk1"/>
                </a:solidFill>
                <a:latin typeface="Times New Roman"/>
                <a:ea typeface="Times New Roman"/>
                <a:cs typeface="Times New Roman"/>
                <a:sym typeface="Times New Roman"/>
              </a:rPr>
              <a:t> BIG DATA DE LA PRODUCCIÓN DEL CAFÉ EN COLOMBIA UTILIZANDO TÉCNICAS Y PROCEDIMIENTOS DE LOS LENGUAJES PYTHON Y R PARA LA CONSTRUCCIÓN DE UN MODELO DE REGRESIÓN LINEAL </a:t>
            </a:r>
            <a:endParaRPr b="1" i="0" sz="1800" u="none" cap="none" strike="noStrike">
              <a:solidFill>
                <a:schemeClr val="dk1"/>
              </a:solidFill>
            </a:endParaRPr>
          </a:p>
        </p:txBody>
      </p:sp>
      <p:pic>
        <p:nvPicPr>
          <p:cNvPr id="87" name="Google Shape;87;gbdeeb6d5c0_0_1"/>
          <p:cNvPicPr preferRelativeResize="0"/>
          <p:nvPr/>
        </p:nvPicPr>
        <p:blipFill rotWithShape="1">
          <a:blip r:embed="rId3">
            <a:alphaModFix/>
          </a:blip>
          <a:srcRect b="0" l="0" r="-6951" t="0"/>
          <a:stretch/>
        </p:blipFill>
        <p:spPr>
          <a:xfrm>
            <a:off x="5237525" y="4521850"/>
            <a:ext cx="4031994" cy="447300"/>
          </a:xfrm>
          <a:prstGeom prst="rect">
            <a:avLst/>
          </a:prstGeom>
          <a:noFill/>
          <a:ln>
            <a:noFill/>
          </a:ln>
        </p:spPr>
      </p:pic>
      <p:pic>
        <p:nvPicPr>
          <p:cNvPr id="88" name="Google Shape;88;gbdeeb6d5c0_0_1"/>
          <p:cNvPicPr preferRelativeResize="0"/>
          <p:nvPr/>
        </p:nvPicPr>
        <p:blipFill>
          <a:blip r:embed="rId4">
            <a:alphaModFix/>
          </a:blip>
          <a:stretch>
            <a:fillRect/>
          </a:stretch>
        </p:blipFill>
        <p:spPr>
          <a:xfrm>
            <a:off x="6102875" y="2878100"/>
            <a:ext cx="2071900" cy="1563125"/>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bd1edb64ad_13_11"/>
          <p:cNvSpPr txBox="1"/>
          <p:nvPr/>
        </p:nvSpPr>
        <p:spPr>
          <a:xfrm>
            <a:off x="1842775" y="42525"/>
            <a:ext cx="4756500" cy="954300"/>
          </a:xfrm>
          <a:prstGeom prst="rect">
            <a:avLst/>
          </a:prstGeom>
          <a:noFill/>
          <a:ln cap="flat"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PLANTEAMIENTO DEL PROBLEMA</a:t>
            </a:r>
            <a:endParaRPr b="0" i="0" sz="1400" u="none" cap="none" strike="noStrike">
              <a:solidFill>
                <a:srgbClr val="000000"/>
              </a:solidFill>
              <a:latin typeface="Arial"/>
              <a:ea typeface="Arial"/>
              <a:cs typeface="Arial"/>
              <a:sym typeface="Arial"/>
            </a:endParaRPr>
          </a:p>
        </p:txBody>
      </p:sp>
      <p:sp>
        <p:nvSpPr>
          <p:cNvPr id="94" name="Google Shape;94;gbd1edb64ad_13_11"/>
          <p:cNvSpPr/>
          <p:nvPr/>
        </p:nvSpPr>
        <p:spPr>
          <a:xfrm>
            <a:off x="4394791" y="1024992"/>
            <a:ext cx="85200" cy="4118400"/>
          </a:xfrm>
          <a:prstGeom prst="rect">
            <a:avLst/>
          </a:prstGeom>
          <a:solidFill>
            <a:srgbClr val="F94F0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C000"/>
              </a:solidFill>
              <a:latin typeface="Arial"/>
              <a:ea typeface="Arial"/>
              <a:cs typeface="Arial"/>
              <a:sym typeface="Arial"/>
            </a:endParaRPr>
          </a:p>
        </p:txBody>
      </p:sp>
      <p:pic>
        <p:nvPicPr>
          <p:cNvPr descr="Image result for cafe en colombia" id="95" name="Google Shape;95;gbd1edb64ad_13_11"/>
          <p:cNvPicPr preferRelativeResize="0"/>
          <p:nvPr/>
        </p:nvPicPr>
        <p:blipFill rotWithShape="1">
          <a:blip r:embed="rId3">
            <a:alphaModFix/>
          </a:blip>
          <a:srcRect b="0" l="0" r="0" t="0"/>
          <a:stretch/>
        </p:blipFill>
        <p:spPr>
          <a:xfrm>
            <a:off x="4538325" y="1125950"/>
            <a:ext cx="4547349" cy="3926375"/>
          </a:xfrm>
          <a:prstGeom prst="rect">
            <a:avLst/>
          </a:prstGeom>
          <a:noFill/>
          <a:ln>
            <a:noFill/>
          </a:ln>
        </p:spPr>
      </p:pic>
      <p:sp>
        <p:nvSpPr>
          <p:cNvPr id="96" name="Google Shape;96;gbd1edb64ad_13_11"/>
          <p:cNvSpPr txBox="1"/>
          <p:nvPr/>
        </p:nvSpPr>
        <p:spPr>
          <a:xfrm>
            <a:off x="7329377" y="4543336"/>
            <a:ext cx="1899600" cy="6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B0F0"/>
                </a:solidFill>
                <a:latin typeface="Arial"/>
                <a:ea typeface="Arial"/>
                <a:cs typeface="Arial"/>
                <a:sym typeface="Arial"/>
              </a:rPr>
              <a:t>https</a:t>
            </a:r>
            <a:r>
              <a:rPr b="0" i="0" lang="es-CO" sz="500" u="none" cap="none" strike="noStrike">
                <a:solidFill>
                  <a:srgbClr val="00B0F0"/>
                </a:solidFill>
                <a:latin typeface="Arial"/>
                <a:ea typeface="Arial"/>
                <a:cs typeface="Arial"/>
                <a:sym typeface="Arial"/>
              </a:rPr>
              <a:t>://www.google.com/url?sa=i&amp;url=https%3A%2F%2Fwww.semana.com%2Feconomia%2Farticulo%2Fproduccion-de-cafe-en-colombia-noviembre-2017%2F253012%2F&amp;psig=AOvVaw2fWedUWG3lP6yls-4LhIbT&amp;ust=1613413002082000&amp;source=images&amp;cd=vfe&amp;ved=0CAIQjRxqFwoTCLD4</a:t>
            </a:r>
            <a:r>
              <a:rPr b="0" i="0" lang="es-CO" sz="500" u="none" cap="none" strike="noStrike">
                <a:solidFill>
                  <a:srgbClr val="000000"/>
                </a:solidFill>
                <a:latin typeface="Arial"/>
                <a:ea typeface="Arial"/>
                <a:cs typeface="Arial"/>
                <a:sym typeface="Arial"/>
              </a:rPr>
              <a:t>_</a:t>
            </a:r>
            <a:r>
              <a:rPr b="0" i="0" lang="es-CO" sz="500" u="none" cap="none" strike="noStrike">
                <a:solidFill>
                  <a:srgbClr val="00B0F0"/>
                </a:solidFill>
                <a:latin typeface="Arial"/>
                <a:ea typeface="Arial"/>
                <a:cs typeface="Arial"/>
                <a:sym typeface="Arial"/>
              </a:rPr>
              <a:t>Lr-6e4CFQAAAAAdAAAAABAD</a:t>
            </a:r>
            <a:endParaRPr b="0" i="0" sz="800" u="none" cap="none" strike="noStrike">
              <a:solidFill>
                <a:srgbClr val="00B0F0"/>
              </a:solidFill>
              <a:latin typeface="Arial"/>
              <a:ea typeface="Arial"/>
              <a:cs typeface="Arial"/>
              <a:sym typeface="Arial"/>
            </a:endParaRPr>
          </a:p>
        </p:txBody>
      </p:sp>
      <p:pic>
        <p:nvPicPr>
          <p:cNvPr id="97" name="Google Shape;97;gbd1edb64ad_13_11"/>
          <p:cNvPicPr preferRelativeResize="0"/>
          <p:nvPr/>
        </p:nvPicPr>
        <p:blipFill rotWithShape="1">
          <a:blip r:embed="rId4">
            <a:alphaModFix/>
          </a:blip>
          <a:srcRect b="0" l="0" r="0" t="0"/>
          <a:stretch/>
        </p:blipFill>
        <p:spPr>
          <a:xfrm>
            <a:off x="99800" y="1125950"/>
            <a:ext cx="257175" cy="142875"/>
          </a:xfrm>
          <a:prstGeom prst="rect">
            <a:avLst/>
          </a:prstGeom>
          <a:noFill/>
          <a:ln>
            <a:noFill/>
          </a:ln>
        </p:spPr>
      </p:pic>
      <p:sp>
        <p:nvSpPr>
          <p:cNvPr id="98" name="Google Shape;98;gbd1edb64ad_13_11"/>
          <p:cNvSpPr txBox="1"/>
          <p:nvPr/>
        </p:nvSpPr>
        <p:spPr>
          <a:xfrm>
            <a:off x="360500" y="1363325"/>
            <a:ext cx="3633600" cy="3201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SzPts val="1400"/>
              <a:buChar char="●"/>
            </a:pPr>
            <a:r>
              <a:rPr lang="es-CO"/>
              <a:t>Las problemáticas son la producción, el rendimiento, el área sembrada.</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s-CO"/>
              <a:t>Este ingreso no es suficiente ni siquiera para cubrir los costos de producción y mucho menos para dejarle una ganancia al pequeño productor.</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SzPts val="1400"/>
              <a:buChar char="●"/>
            </a:pPr>
            <a:r>
              <a:rPr lang="es-CO"/>
              <a:t>La bolsa de cotizaciones prima por la calidad que se le reconoce al café colombiano y la tasa de cambio del peso colombiano frente al dólar</a:t>
            </a:r>
            <a:endParaRPr/>
          </a:p>
          <a:p>
            <a:pPr indent="0" lvl="0" marL="45720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bd48b60b8e_0_43"/>
          <p:cNvSpPr txBox="1"/>
          <p:nvPr/>
        </p:nvSpPr>
        <p:spPr>
          <a:xfrm>
            <a:off x="2320050" y="200850"/>
            <a:ext cx="4503900" cy="523200"/>
          </a:xfrm>
          <a:prstGeom prst="rect">
            <a:avLst/>
          </a:prstGeom>
          <a:noFill/>
          <a:ln cap="flat" cmpd="sng" w="285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PREGUNTA PROBLEMA</a:t>
            </a:r>
            <a:endParaRPr b="0" i="0" sz="1400" u="none" cap="none" strike="noStrike">
              <a:solidFill>
                <a:srgbClr val="000000"/>
              </a:solidFill>
              <a:latin typeface="Arial"/>
              <a:ea typeface="Arial"/>
              <a:cs typeface="Arial"/>
              <a:sym typeface="Arial"/>
            </a:endParaRPr>
          </a:p>
        </p:txBody>
      </p:sp>
      <p:sp>
        <p:nvSpPr>
          <p:cNvPr id="105" name="Google Shape;105;gbd48b60b8e_0_43"/>
          <p:cNvSpPr/>
          <p:nvPr/>
        </p:nvSpPr>
        <p:spPr>
          <a:xfrm>
            <a:off x="806825" y="2891175"/>
            <a:ext cx="7191600" cy="1809300"/>
          </a:xfrm>
          <a:prstGeom prst="snip2DiagRect">
            <a:avLst>
              <a:gd fmla="val 0" name="adj1"/>
              <a:gd fmla="val 16667" name="adj2"/>
            </a:avLst>
          </a:prstGeom>
          <a:solidFill>
            <a:schemeClr val="lt2"/>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marR="127000" rtl="0" algn="just">
              <a:lnSpc>
                <a:spcPct val="115000"/>
              </a:lnSpc>
              <a:spcBef>
                <a:spcPts val="1200"/>
              </a:spcBef>
              <a:spcAft>
                <a:spcPts val="1200"/>
              </a:spcAft>
              <a:buClr>
                <a:schemeClr val="dk1"/>
              </a:buClr>
              <a:buSzPts val="1100"/>
              <a:buFont typeface="Arial"/>
              <a:buNone/>
            </a:pPr>
            <a:r>
              <a:rPr b="0" i="0" lang="es-CO" sz="1700" u="none" cap="none" strike="noStrike">
                <a:solidFill>
                  <a:schemeClr val="dk1"/>
                </a:solidFill>
                <a:latin typeface="Arial"/>
                <a:ea typeface="Arial"/>
                <a:cs typeface="Arial"/>
                <a:sym typeface="Arial"/>
              </a:rPr>
              <a:t>¿Cómo predecir el rendimiento de la producción del café en Colombia, mediante un modelo analítico en Python, RStudio que utilice las técnicas y herramientas proporcionadas por BIG DATA?</a:t>
            </a:r>
            <a:endParaRPr b="0" i="0" sz="1700" u="none" cap="none" strike="noStrike">
              <a:solidFill>
                <a:schemeClr val="dk1"/>
              </a:solidFill>
              <a:latin typeface="Arial"/>
              <a:ea typeface="Arial"/>
              <a:cs typeface="Arial"/>
              <a:sym typeface="Arial"/>
            </a:endParaRPr>
          </a:p>
        </p:txBody>
      </p:sp>
      <p:pic>
        <p:nvPicPr>
          <p:cNvPr id="106" name="Google Shape;106;gbd48b60b8e_0_43"/>
          <p:cNvPicPr preferRelativeResize="0"/>
          <p:nvPr/>
        </p:nvPicPr>
        <p:blipFill rotWithShape="1">
          <a:blip r:embed="rId3">
            <a:alphaModFix/>
          </a:blip>
          <a:srcRect b="0" l="0" r="0" t="0"/>
          <a:stretch/>
        </p:blipFill>
        <p:spPr>
          <a:xfrm>
            <a:off x="1999300" y="1326287"/>
            <a:ext cx="2167650" cy="1408750"/>
          </a:xfrm>
          <a:prstGeom prst="rect">
            <a:avLst/>
          </a:prstGeom>
          <a:noFill/>
          <a:ln>
            <a:noFill/>
          </a:ln>
        </p:spPr>
      </p:pic>
      <p:pic>
        <p:nvPicPr>
          <p:cNvPr id="107" name="Google Shape;107;gbd48b60b8e_0_43"/>
          <p:cNvPicPr preferRelativeResize="0"/>
          <p:nvPr/>
        </p:nvPicPr>
        <p:blipFill rotWithShape="1">
          <a:blip r:embed="rId4">
            <a:alphaModFix/>
          </a:blip>
          <a:srcRect b="0" l="0" r="0" t="0"/>
          <a:stretch/>
        </p:blipFill>
        <p:spPr>
          <a:xfrm>
            <a:off x="4662512" y="1213212"/>
            <a:ext cx="2284474" cy="1521824"/>
          </a:xfrm>
          <a:prstGeom prst="rect">
            <a:avLst/>
          </a:prstGeom>
          <a:noFill/>
          <a:ln>
            <a:noFill/>
          </a:ln>
        </p:spPr>
      </p:pic>
      <p:pic>
        <p:nvPicPr>
          <p:cNvPr id="108" name="Google Shape;108;gbd48b60b8e_0_43"/>
          <p:cNvPicPr preferRelativeResize="0"/>
          <p:nvPr/>
        </p:nvPicPr>
        <p:blipFill rotWithShape="1">
          <a:blip r:embed="rId5">
            <a:alphaModFix/>
          </a:blip>
          <a:srcRect b="0" l="25599" r="23405" t="0"/>
          <a:stretch/>
        </p:blipFill>
        <p:spPr>
          <a:xfrm>
            <a:off x="8081325" y="3123125"/>
            <a:ext cx="964900" cy="1892225"/>
          </a:xfrm>
          <a:prstGeom prst="rect">
            <a:avLst/>
          </a:prstGeom>
          <a:noFill/>
          <a:ln>
            <a:noFill/>
          </a:ln>
        </p:spPr>
      </p:pic>
      <p:pic>
        <p:nvPicPr>
          <p:cNvPr id="109" name="Google Shape;109;gbd48b60b8e_0_43"/>
          <p:cNvPicPr preferRelativeResize="0"/>
          <p:nvPr/>
        </p:nvPicPr>
        <p:blipFill rotWithShape="1">
          <a:blip r:embed="rId6">
            <a:alphaModFix/>
          </a:blip>
          <a:srcRect b="0" l="0" r="0" t="0"/>
          <a:stretch/>
        </p:blipFill>
        <p:spPr>
          <a:xfrm>
            <a:off x="99800" y="1125950"/>
            <a:ext cx="257175" cy="142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nvSpPr>
        <p:spPr>
          <a:xfrm>
            <a:off x="2721934" y="233916"/>
            <a:ext cx="3133061" cy="52322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JUSTIFICACIÓN</a:t>
            </a:r>
            <a:r>
              <a:rPr b="0" i="0" lang="es-CO" sz="2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15" name="Google Shape;115;p22"/>
          <p:cNvPicPr preferRelativeResize="0"/>
          <p:nvPr/>
        </p:nvPicPr>
        <p:blipFill rotWithShape="1">
          <a:blip r:embed="rId3">
            <a:alphaModFix/>
          </a:blip>
          <a:srcRect b="0" l="0" r="0" t="0"/>
          <a:stretch/>
        </p:blipFill>
        <p:spPr>
          <a:xfrm>
            <a:off x="8886818" y="1081600"/>
            <a:ext cx="257175" cy="142875"/>
          </a:xfrm>
          <a:prstGeom prst="rect">
            <a:avLst/>
          </a:prstGeom>
          <a:noFill/>
          <a:ln>
            <a:noFill/>
          </a:ln>
        </p:spPr>
      </p:pic>
      <p:sp>
        <p:nvSpPr>
          <p:cNvPr id="116" name="Google Shape;116;p22"/>
          <p:cNvSpPr txBox="1"/>
          <p:nvPr/>
        </p:nvSpPr>
        <p:spPr>
          <a:xfrm>
            <a:off x="173150" y="1557950"/>
            <a:ext cx="5191200" cy="29361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Ante los enormes retos de estrategia y gestión de recursos que componen el proceso de toma de decisiones de las empresas agrícolas, estas hacen uso de las TIC para apoyar a los problemas que enfrentan a diario.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Nuestro proyecto es fundamental porque a través de su formulación y desarrollo permitirá predecir comportamientos en la producción y el rendimiento del café en Colombia utilizando técnicas y herramientas propias de la ciencia de datos, Big Data, aprendizaje automático, etc., desarrollando un sistema de soporte que mejore la precisión de la gestión de cultivos en entornos de incertidumbre y fortalezca el proceso eficaz y eficiente de la toma de decisiones. </a:t>
            </a:r>
            <a:endParaRPr b="0" i="0" sz="1400" u="none" cap="none" strike="noStrike">
              <a:solidFill>
                <a:srgbClr val="000000"/>
              </a:solidFill>
              <a:latin typeface="Arial"/>
              <a:ea typeface="Arial"/>
              <a:cs typeface="Arial"/>
              <a:sym typeface="Arial"/>
            </a:endParaRPr>
          </a:p>
        </p:txBody>
      </p:sp>
      <p:pic>
        <p:nvPicPr>
          <p:cNvPr id="117" name="Google Shape;117;p22"/>
          <p:cNvPicPr preferRelativeResize="0"/>
          <p:nvPr/>
        </p:nvPicPr>
        <p:blipFill rotWithShape="1">
          <a:blip r:embed="rId4">
            <a:alphaModFix/>
          </a:blip>
          <a:srcRect b="0" l="0" r="0" t="0"/>
          <a:stretch/>
        </p:blipFill>
        <p:spPr>
          <a:xfrm>
            <a:off x="5657550" y="1982375"/>
            <a:ext cx="3229275" cy="193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nvSpPr>
        <p:spPr>
          <a:xfrm>
            <a:off x="2640418" y="224444"/>
            <a:ext cx="38631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OBJETIVO GENERAL</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246653" y="1493811"/>
            <a:ext cx="3707100" cy="28437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Es contribuir al desarrollo de un modelo predictivo mediante herramientas computacionales de análisis de datos como son (Python o R studio) que nos permita mejorar el rendimiento de la producción del café de Colombia de acuerdo a las correlaciones, tendencias y/o patrones identificados,incorporando técnicas de Big Data que ayude a los caficultores a tomar decisiones según los niveles de productividad y rendimiento que se están obteniendo.</a:t>
            </a:r>
            <a:endParaRPr b="0" i="0" sz="1400" u="none" cap="none" strike="noStrike">
              <a:solidFill>
                <a:srgbClr val="000000"/>
              </a:solidFill>
              <a:latin typeface="Arial"/>
              <a:ea typeface="Arial"/>
              <a:cs typeface="Arial"/>
              <a:sym typeface="Arial"/>
            </a:endParaRPr>
          </a:p>
        </p:txBody>
      </p:sp>
      <p:pic>
        <p:nvPicPr>
          <p:cNvPr descr="Image result for modelo predictivo agricultura" id="124" name="Google Shape;124;p23"/>
          <p:cNvPicPr preferRelativeResize="0"/>
          <p:nvPr/>
        </p:nvPicPr>
        <p:blipFill rotWithShape="1">
          <a:blip r:embed="rId3">
            <a:alphaModFix/>
          </a:blip>
          <a:srcRect b="0" l="0" r="0" t="0"/>
          <a:stretch/>
        </p:blipFill>
        <p:spPr>
          <a:xfrm>
            <a:off x="5000319" y="1438876"/>
            <a:ext cx="3452956" cy="2609650"/>
          </a:xfrm>
          <a:prstGeom prst="rect">
            <a:avLst/>
          </a:prstGeom>
          <a:noFill/>
          <a:ln>
            <a:noFill/>
          </a:ln>
        </p:spPr>
      </p:pic>
      <p:sp>
        <p:nvSpPr>
          <p:cNvPr id="125" name="Google Shape;125;p23"/>
          <p:cNvSpPr txBox="1"/>
          <p:nvPr/>
        </p:nvSpPr>
        <p:spPr>
          <a:xfrm>
            <a:off x="5064040" y="4048526"/>
            <a:ext cx="3325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00"/>
              <a:buFont typeface="Arial"/>
              <a:buNone/>
            </a:pPr>
            <a:r>
              <a:rPr b="0" i="0" lang="es-CO" sz="500" u="none" cap="none" strike="noStrike">
                <a:solidFill>
                  <a:srgbClr val="00B0F0"/>
                </a:solidFill>
                <a:latin typeface="Arial"/>
                <a:ea typeface="Arial"/>
                <a:cs typeface="Arial"/>
                <a:sym typeface="Arial"/>
              </a:rPr>
              <a:t>https://www.google.com/url?sa=i&amp;url=https%3A%2F%2Fcampoenegocios.com.br%2Fagricultura-4-0-e-uma-realidade-que-veio-para-ficar%2F&amp;psig=AOvVaw26PnybNvzLJrWf5NfEGDLb&amp;ust=1613421544057000&amp;source=images&amp;cd=vfe&amp;ved=0CAIQjRxqFwoTCJDB7-Gd6u4CFQAAAAAdAAAAABAJ</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nvSpPr>
        <p:spPr>
          <a:xfrm>
            <a:off x="2151320" y="191386"/>
            <a:ext cx="4841400" cy="523200"/>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es-CO" sz="2800" u="none" cap="none" strike="noStrike">
                <a:solidFill>
                  <a:schemeClr val="lt1"/>
                </a:solidFill>
                <a:latin typeface="Arial"/>
                <a:ea typeface="Arial"/>
                <a:cs typeface="Arial"/>
                <a:sym typeface="Arial"/>
              </a:rPr>
              <a:t>OBJETIVOS ESPECÍFICOS</a:t>
            </a:r>
            <a:endParaRPr b="0" i="0" sz="1400" u="none" cap="none" strike="noStrike">
              <a:solidFill>
                <a:srgbClr val="000000"/>
              </a:solidFill>
              <a:latin typeface="Arial"/>
              <a:ea typeface="Arial"/>
              <a:cs typeface="Arial"/>
              <a:sym typeface="Arial"/>
            </a:endParaRPr>
          </a:p>
        </p:txBody>
      </p:sp>
      <p:pic>
        <p:nvPicPr>
          <p:cNvPr id="132" name="Google Shape;132;p24"/>
          <p:cNvPicPr preferRelativeResize="0"/>
          <p:nvPr/>
        </p:nvPicPr>
        <p:blipFill rotWithShape="1">
          <a:blip r:embed="rId3">
            <a:alphaModFix/>
          </a:blip>
          <a:srcRect b="0" l="0" r="0" t="0"/>
          <a:stretch/>
        </p:blipFill>
        <p:spPr>
          <a:xfrm>
            <a:off x="0" y="4952960"/>
            <a:ext cx="257175" cy="142875"/>
          </a:xfrm>
          <a:prstGeom prst="rect">
            <a:avLst/>
          </a:prstGeom>
          <a:noFill/>
          <a:ln>
            <a:noFill/>
          </a:ln>
        </p:spPr>
      </p:pic>
      <p:pic>
        <p:nvPicPr>
          <p:cNvPr id="133" name="Google Shape;133;p24"/>
          <p:cNvPicPr preferRelativeResize="0"/>
          <p:nvPr/>
        </p:nvPicPr>
        <p:blipFill rotWithShape="1">
          <a:blip r:embed="rId3">
            <a:alphaModFix/>
          </a:blip>
          <a:srcRect b="0" l="0" r="0" t="0"/>
          <a:stretch/>
        </p:blipFill>
        <p:spPr>
          <a:xfrm>
            <a:off x="8763925" y="1197260"/>
            <a:ext cx="257175" cy="142875"/>
          </a:xfrm>
          <a:prstGeom prst="rect">
            <a:avLst/>
          </a:prstGeom>
          <a:noFill/>
          <a:ln>
            <a:noFill/>
          </a:ln>
        </p:spPr>
      </p:pic>
      <p:pic>
        <p:nvPicPr>
          <p:cNvPr id="134" name="Google Shape;134;p24"/>
          <p:cNvPicPr preferRelativeResize="0"/>
          <p:nvPr/>
        </p:nvPicPr>
        <p:blipFill rotWithShape="1">
          <a:blip r:embed="rId4">
            <a:alphaModFix/>
          </a:blip>
          <a:srcRect b="0" l="0" r="0" t="0"/>
          <a:stretch/>
        </p:blipFill>
        <p:spPr>
          <a:xfrm>
            <a:off x="4610175" y="2210726"/>
            <a:ext cx="1894150" cy="1257751"/>
          </a:xfrm>
          <a:prstGeom prst="rect">
            <a:avLst/>
          </a:prstGeom>
          <a:noFill/>
          <a:ln>
            <a:noFill/>
          </a:ln>
        </p:spPr>
      </p:pic>
      <p:pic>
        <p:nvPicPr>
          <p:cNvPr id="135" name="Google Shape;135;p24"/>
          <p:cNvPicPr preferRelativeResize="0"/>
          <p:nvPr/>
        </p:nvPicPr>
        <p:blipFill rotWithShape="1">
          <a:blip r:embed="rId5">
            <a:alphaModFix/>
          </a:blip>
          <a:srcRect b="0" l="0" r="0" t="0"/>
          <a:stretch/>
        </p:blipFill>
        <p:spPr>
          <a:xfrm>
            <a:off x="2350576" y="2211611"/>
            <a:ext cx="1894149" cy="1257736"/>
          </a:xfrm>
          <a:prstGeom prst="rect">
            <a:avLst/>
          </a:prstGeom>
          <a:noFill/>
          <a:ln>
            <a:noFill/>
          </a:ln>
        </p:spPr>
      </p:pic>
      <p:pic>
        <p:nvPicPr>
          <p:cNvPr id="136" name="Google Shape;136;p24"/>
          <p:cNvPicPr preferRelativeResize="0"/>
          <p:nvPr/>
        </p:nvPicPr>
        <p:blipFill rotWithShape="1">
          <a:blip r:embed="rId6">
            <a:alphaModFix/>
          </a:blip>
          <a:srcRect b="0" l="0" r="0" t="0"/>
          <a:stretch/>
        </p:blipFill>
        <p:spPr>
          <a:xfrm>
            <a:off x="6869775" y="2211600"/>
            <a:ext cx="1894151" cy="1257751"/>
          </a:xfrm>
          <a:prstGeom prst="rect">
            <a:avLst/>
          </a:prstGeom>
          <a:noFill/>
          <a:ln>
            <a:noFill/>
          </a:ln>
        </p:spPr>
      </p:pic>
      <p:sp>
        <p:nvSpPr>
          <p:cNvPr id="137" name="Google Shape;137;p24"/>
          <p:cNvSpPr txBox="1"/>
          <p:nvPr/>
        </p:nvSpPr>
        <p:spPr>
          <a:xfrm flipH="1">
            <a:off x="257150" y="3469362"/>
            <a:ext cx="1894200" cy="39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Realizar </a:t>
            </a:r>
            <a:endParaRPr b="0" i="0" sz="1400" u="none" cap="none" strike="noStrike">
              <a:solidFill>
                <a:srgbClr val="000000"/>
              </a:solidFill>
              <a:latin typeface="Arial"/>
              <a:ea typeface="Arial"/>
              <a:cs typeface="Arial"/>
              <a:sym typeface="Arial"/>
            </a:endParaRPr>
          </a:p>
        </p:txBody>
      </p:sp>
      <p:sp>
        <p:nvSpPr>
          <p:cNvPr id="138" name="Google Shape;138;p24"/>
          <p:cNvSpPr txBox="1"/>
          <p:nvPr/>
        </p:nvSpPr>
        <p:spPr>
          <a:xfrm>
            <a:off x="4455025" y="3469349"/>
            <a:ext cx="2049300" cy="39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Crear </a:t>
            </a:r>
            <a:endParaRPr b="0" i="0" sz="1400" u="none" cap="none" strike="noStrike">
              <a:solidFill>
                <a:srgbClr val="000000"/>
              </a:solidFill>
              <a:latin typeface="Arial"/>
              <a:ea typeface="Arial"/>
              <a:cs typeface="Arial"/>
              <a:sym typeface="Arial"/>
            </a:endParaRPr>
          </a:p>
        </p:txBody>
      </p:sp>
      <p:sp>
        <p:nvSpPr>
          <p:cNvPr id="139" name="Google Shape;139;p24"/>
          <p:cNvSpPr txBox="1"/>
          <p:nvPr/>
        </p:nvSpPr>
        <p:spPr>
          <a:xfrm>
            <a:off x="6989750" y="3469351"/>
            <a:ext cx="1654200" cy="396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Evaluar </a:t>
            </a:r>
            <a:endParaRPr b="0" i="0" sz="1400" u="none" cap="none" strike="noStrike">
              <a:solidFill>
                <a:srgbClr val="000000"/>
              </a:solidFill>
              <a:latin typeface="Arial"/>
              <a:ea typeface="Arial"/>
              <a:cs typeface="Arial"/>
              <a:sym typeface="Arial"/>
            </a:endParaRPr>
          </a:p>
        </p:txBody>
      </p:sp>
      <p:sp>
        <p:nvSpPr>
          <p:cNvPr id="140" name="Google Shape;140;p24"/>
          <p:cNvSpPr txBox="1"/>
          <p:nvPr/>
        </p:nvSpPr>
        <p:spPr>
          <a:xfrm>
            <a:off x="2404425" y="3519225"/>
            <a:ext cx="1654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Utilizar</a:t>
            </a:r>
            <a:endParaRPr b="0" i="0" sz="1400" u="none" cap="none" strike="noStrike">
              <a:solidFill>
                <a:srgbClr val="000000"/>
              </a:solidFill>
              <a:latin typeface="Arial"/>
              <a:ea typeface="Arial"/>
              <a:cs typeface="Arial"/>
              <a:sym typeface="Arial"/>
            </a:endParaRPr>
          </a:p>
        </p:txBody>
      </p:sp>
      <p:pic>
        <p:nvPicPr>
          <p:cNvPr id="141" name="Google Shape;141;p24"/>
          <p:cNvPicPr preferRelativeResize="0"/>
          <p:nvPr/>
        </p:nvPicPr>
        <p:blipFill rotWithShape="1">
          <a:blip r:embed="rId7">
            <a:alphaModFix/>
          </a:blip>
          <a:srcRect b="0" l="0" r="0" t="0"/>
          <a:stretch/>
        </p:blipFill>
        <p:spPr>
          <a:xfrm>
            <a:off x="195075" y="2257332"/>
            <a:ext cx="1894150" cy="11645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2019-11-27T03:16:21Z</dcterms:created>
  <dc:creator>Ángela María Gutiérrez Toro</dc:creator>
</cp:coreProperties>
</file>